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4A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68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0947AAB-CCE9-4C48-8E96-1391FB8D690B}"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3469622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0947AAB-CCE9-4C48-8E96-1391FB8D690B}"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1139411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0947AAB-CCE9-4C48-8E96-1391FB8D690B}"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847252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0947AAB-CCE9-4C48-8E96-1391FB8D690B}"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2678901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0947AAB-CCE9-4C48-8E96-1391FB8D690B}" type="datetimeFigureOut">
              <a:rPr lang="en-IN" smtClean="0"/>
              <a:t>17-06-2026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3350229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0947AAB-CCE9-4C48-8E96-1391FB8D690B}" type="datetimeFigureOut">
              <a:rPr lang="en-IN" smtClean="0"/>
              <a:t>17-06-2026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2361315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0947AAB-CCE9-4C48-8E96-1391FB8D690B}" type="datetimeFigureOut">
              <a:rPr lang="en-IN" smtClean="0"/>
              <a:t>17-06-2026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2786019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0947AAB-CCE9-4C48-8E96-1391FB8D690B}" type="datetimeFigureOut">
              <a:rPr lang="en-IN" smtClean="0"/>
              <a:t>17-06-2026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387589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947AAB-CCE9-4C48-8E96-1391FB8D690B}" type="datetimeFigureOut">
              <a:rPr lang="en-IN" smtClean="0"/>
              <a:t>17-06-2026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569866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0947AAB-CCE9-4C48-8E96-1391FB8D690B}" type="datetimeFigureOut">
              <a:rPr lang="en-IN" smtClean="0"/>
              <a:t>17-06-2026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3098694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0947AAB-CCE9-4C48-8E96-1391FB8D690B}" type="datetimeFigureOut">
              <a:rPr lang="en-IN" smtClean="0"/>
              <a:t>17-06-2026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161EBA0-BE6D-4578-B8E2-FB868C1A3E58}" type="slidenum">
              <a:rPr lang="en-IN" smtClean="0"/>
              <a:t>‹#›</a:t>
            </a:fld>
            <a:endParaRPr lang="en-IN"/>
          </a:p>
        </p:txBody>
      </p:sp>
    </p:spTree>
    <p:extLst>
      <p:ext uri="{BB962C8B-B14F-4D97-AF65-F5344CB8AC3E}">
        <p14:creationId xmlns:p14="http://schemas.microsoft.com/office/powerpoint/2010/main" val="3623822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947AAB-CCE9-4C48-8E96-1391FB8D690B}" type="datetimeFigureOut">
              <a:rPr lang="en-IN" smtClean="0"/>
              <a:t>17-06-2026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61EBA0-BE6D-4578-B8E2-FB868C1A3E58}" type="slidenum">
              <a:rPr lang="en-IN" smtClean="0"/>
              <a:t>‹#›</a:t>
            </a:fld>
            <a:endParaRPr lang="en-IN"/>
          </a:p>
        </p:txBody>
      </p:sp>
    </p:spTree>
    <p:extLst>
      <p:ext uri="{BB962C8B-B14F-4D97-AF65-F5344CB8AC3E}">
        <p14:creationId xmlns:p14="http://schemas.microsoft.com/office/powerpoint/2010/main" val="469797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25E3B-593F-ECEC-35CE-9100DF9BBC4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D960AC8-D825-C1DE-2771-464F8E5DF5BC}"/>
              </a:ext>
            </a:extLst>
          </p:cNvPr>
          <p:cNvSpPr txBox="1">
            <a:spLocks noGrp="1"/>
          </p:cNvSpPr>
          <p:nvPr>
            <p:ph type="title"/>
          </p:nvPr>
        </p:nvSpPr>
        <p:spPr>
          <a:xfrm>
            <a:off x="2445194" y="1700810"/>
            <a:ext cx="9316021" cy="1248205"/>
          </a:xfrm>
          <a:prstGeom prst="rect">
            <a:avLst/>
          </a:prstGeom>
        </p:spPr>
        <p:txBody>
          <a:bodyPr vert="horz" wrap="square" lIns="0" tIns="16933" rIns="0" bIns="0" rtlCol="0" anchor="ctr">
            <a:spAutoFit/>
          </a:bodyPr>
          <a:lstStyle/>
          <a:p>
            <a:pPr marL="16933">
              <a:lnSpc>
                <a:spcPct val="100000"/>
              </a:lnSpc>
              <a:spcBef>
                <a:spcPts val="133"/>
              </a:spcBef>
            </a:pPr>
            <a:r>
              <a:rPr lang="en-US" sz="8000" b="1" spc="-193" dirty="0">
                <a:solidFill>
                  <a:srgbClr val="5F4A9F"/>
                </a:solidFill>
                <a:latin typeface="Arial"/>
                <a:cs typeface="Arial"/>
              </a:rPr>
              <a:t>Annual Action Plan</a:t>
            </a:r>
          </a:p>
        </p:txBody>
      </p:sp>
      <p:sp>
        <p:nvSpPr>
          <p:cNvPr id="3" name="object 3">
            <a:extLst>
              <a:ext uri="{FF2B5EF4-FFF2-40B4-BE49-F238E27FC236}">
                <a16:creationId xmlns:a16="http://schemas.microsoft.com/office/drawing/2014/main" id="{A2A059A7-CFD7-38C6-182D-C6C032D90521}"/>
              </a:ext>
            </a:extLst>
          </p:cNvPr>
          <p:cNvSpPr/>
          <p:nvPr/>
        </p:nvSpPr>
        <p:spPr>
          <a:xfrm rot="10800000">
            <a:off x="0" y="3776981"/>
            <a:ext cx="3107267" cy="3081020"/>
          </a:xfrm>
          <a:custGeom>
            <a:avLst/>
            <a:gdLst/>
            <a:ahLst/>
            <a:cxnLst/>
            <a:rect l="l" t="t" r="r" b="b"/>
            <a:pathLst>
              <a:path w="2330450" h="2310765">
                <a:moveTo>
                  <a:pt x="2330196" y="0"/>
                </a:moveTo>
                <a:lnTo>
                  <a:pt x="378874" y="0"/>
                </a:lnTo>
                <a:lnTo>
                  <a:pt x="354014" y="26528"/>
                </a:lnTo>
                <a:lnTo>
                  <a:pt x="324555" y="60086"/>
                </a:lnTo>
                <a:lnTo>
                  <a:pt x="296187" y="94602"/>
                </a:lnTo>
                <a:lnTo>
                  <a:pt x="268940" y="130047"/>
                </a:lnTo>
                <a:lnTo>
                  <a:pt x="242839" y="166394"/>
                </a:lnTo>
                <a:lnTo>
                  <a:pt x="217912" y="203618"/>
                </a:lnTo>
                <a:lnTo>
                  <a:pt x="194186" y="241689"/>
                </a:lnTo>
                <a:lnTo>
                  <a:pt x="171687" y="280583"/>
                </a:lnTo>
                <a:lnTo>
                  <a:pt x="150444" y="320270"/>
                </a:lnTo>
                <a:lnTo>
                  <a:pt x="130483" y="360725"/>
                </a:lnTo>
                <a:lnTo>
                  <a:pt x="111831" y="401920"/>
                </a:lnTo>
                <a:lnTo>
                  <a:pt x="94516" y="443827"/>
                </a:lnTo>
                <a:lnTo>
                  <a:pt x="78564" y="486421"/>
                </a:lnTo>
                <a:lnTo>
                  <a:pt x="64003" y="529673"/>
                </a:lnTo>
                <a:lnTo>
                  <a:pt x="50859" y="573557"/>
                </a:lnTo>
                <a:lnTo>
                  <a:pt x="39160" y="618046"/>
                </a:lnTo>
                <a:lnTo>
                  <a:pt x="28933" y="663112"/>
                </a:lnTo>
                <a:lnTo>
                  <a:pt x="20205" y="708729"/>
                </a:lnTo>
                <a:lnTo>
                  <a:pt x="13003" y="754868"/>
                </a:lnTo>
                <a:lnTo>
                  <a:pt x="7355" y="801504"/>
                </a:lnTo>
                <a:lnTo>
                  <a:pt x="3287" y="848609"/>
                </a:lnTo>
                <a:lnTo>
                  <a:pt x="826" y="896156"/>
                </a:lnTo>
                <a:lnTo>
                  <a:pt x="0" y="944117"/>
                </a:lnTo>
                <a:lnTo>
                  <a:pt x="826" y="992079"/>
                </a:lnTo>
                <a:lnTo>
                  <a:pt x="3287" y="1039626"/>
                </a:lnTo>
                <a:lnTo>
                  <a:pt x="7355" y="1086731"/>
                </a:lnTo>
                <a:lnTo>
                  <a:pt x="13003" y="1133367"/>
                </a:lnTo>
                <a:lnTo>
                  <a:pt x="20205" y="1179506"/>
                </a:lnTo>
                <a:lnTo>
                  <a:pt x="28933" y="1225123"/>
                </a:lnTo>
                <a:lnTo>
                  <a:pt x="39160" y="1270189"/>
                </a:lnTo>
                <a:lnTo>
                  <a:pt x="50859" y="1314678"/>
                </a:lnTo>
                <a:lnTo>
                  <a:pt x="64003" y="1358562"/>
                </a:lnTo>
                <a:lnTo>
                  <a:pt x="78564" y="1401814"/>
                </a:lnTo>
                <a:lnTo>
                  <a:pt x="94516" y="1444408"/>
                </a:lnTo>
                <a:lnTo>
                  <a:pt x="111831" y="1486315"/>
                </a:lnTo>
                <a:lnTo>
                  <a:pt x="130483" y="1527510"/>
                </a:lnTo>
                <a:lnTo>
                  <a:pt x="150444" y="1567965"/>
                </a:lnTo>
                <a:lnTo>
                  <a:pt x="171687" y="1607652"/>
                </a:lnTo>
                <a:lnTo>
                  <a:pt x="194186" y="1646546"/>
                </a:lnTo>
                <a:lnTo>
                  <a:pt x="217912" y="1684617"/>
                </a:lnTo>
                <a:lnTo>
                  <a:pt x="242839" y="1721841"/>
                </a:lnTo>
                <a:lnTo>
                  <a:pt x="268940" y="1758188"/>
                </a:lnTo>
                <a:lnTo>
                  <a:pt x="296187" y="1793633"/>
                </a:lnTo>
                <a:lnTo>
                  <a:pt x="324555" y="1828149"/>
                </a:lnTo>
                <a:lnTo>
                  <a:pt x="354014" y="1861707"/>
                </a:lnTo>
                <a:lnTo>
                  <a:pt x="384539" y="1894281"/>
                </a:lnTo>
                <a:lnTo>
                  <a:pt x="416102" y="1925844"/>
                </a:lnTo>
                <a:lnTo>
                  <a:pt x="448676" y="1956369"/>
                </a:lnTo>
                <a:lnTo>
                  <a:pt x="482234" y="1985828"/>
                </a:lnTo>
                <a:lnTo>
                  <a:pt x="516750" y="2014196"/>
                </a:lnTo>
                <a:lnTo>
                  <a:pt x="552195" y="2041443"/>
                </a:lnTo>
                <a:lnTo>
                  <a:pt x="588542" y="2067544"/>
                </a:lnTo>
                <a:lnTo>
                  <a:pt x="625766" y="2092471"/>
                </a:lnTo>
                <a:lnTo>
                  <a:pt x="663837" y="2116197"/>
                </a:lnTo>
                <a:lnTo>
                  <a:pt x="702731" y="2138696"/>
                </a:lnTo>
                <a:lnTo>
                  <a:pt x="742418" y="2159939"/>
                </a:lnTo>
                <a:lnTo>
                  <a:pt x="782873" y="2179900"/>
                </a:lnTo>
                <a:lnTo>
                  <a:pt x="824068" y="2198552"/>
                </a:lnTo>
                <a:lnTo>
                  <a:pt x="865975" y="2215867"/>
                </a:lnTo>
                <a:lnTo>
                  <a:pt x="908569" y="2231819"/>
                </a:lnTo>
                <a:lnTo>
                  <a:pt x="951821" y="2246380"/>
                </a:lnTo>
                <a:lnTo>
                  <a:pt x="995705" y="2259524"/>
                </a:lnTo>
                <a:lnTo>
                  <a:pt x="1040194" y="2271223"/>
                </a:lnTo>
                <a:lnTo>
                  <a:pt x="1085260" y="2281450"/>
                </a:lnTo>
                <a:lnTo>
                  <a:pt x="1130877" y="2290178"/>
                </a:lnTo>
                <a:lnTo>
                  <a:pt x="1177016" y="2297380"/>
                </a:lnTo>
                <a:lnTo>
                  <a:pt x="1223652" y="2303028"/>
                </a:lnTo>
                <a:lnTo>
                  <a:pt x="1270757" y="2307096"/>
                </a:lnTo>
                <a:lnTo>
                  <a:pt x="1318304" y="2309557"/>
                </a:lnTo>
                <a:lnTo>
                  <a:pt x="1366266" y="2310384"/>
                </a:lnTo>
                <a:lnTo>
                  <a:pt x="1414227" y="2309557"/>
                </a:lnTo>
                <a:lnTo>
                  <a:pt x="1461774" y="2307096"/>
                </a:lnTo>
                <a:lnTo>
                  <a:pt x="1508879" y="2303028"/>
                </a:lnTo>
                <a:lnTo>
                  <a:pt x="1555515" y="2297380"/>
                </a:lnTo>
                <a:lnTo>
                  <a:pt x="1601654" y="2290178"/>
                </a:lnTo>
                <a:lnTo>
                  <a:pt x="1647271" y="2281450"/>
                </a:lnTo>
                <a:lnTo>
                  <a:pt x="1692337" y="2271223"/>
                </a:lnTo>
                <a:lnTo>
                  <a:pt x="1736826" y="2259524"/>
                </a:lnTo>
                <a:lnTo>
                  <a:pt x="1780710" y="2246380"/>
                </a:lnTo>
                <a:lnTo>
                  <a:pt x="1823962" y="2231819"/>
                </a:lnTo>
                <a:lnTo>
                  <a:pt x="1866556" y="2215867"/>
                </a:lnTo>
                <a:lnTo>
                  <a:pt x="1908463" y="2198552"/>
                </a:lnTo>
                <a:lnTo>
                  <a:pt x="1949658" y="2179900"/>
                </a:lnTo>
                <a:lnTo>
                  <a:pt x="1990113" y="2159939"/>
                </a:lnTo>
                <a:lnTo>
                  <a:pt x="2029800" y="2138696"/>
                </a:lnTo>
                <a:lnTo>
                  <a:pt x="2068694" y="2116197"/>
                </a:lnTo>
                <a:lnTo>
                  <a:pt x="2106765" y="2092471"/>
                </a:lnTo>
                <a:lnTo>
                  <a:pt x="2143989" y="2067544"/>
                </a:lnTo>
                <a:lnTo>
                  <a:pt x="2180336" y="2041443"/>
                </a:lnTo>
                <a:lnTo>
                  <a:pt x="2215781" y="2014196"/>
                </a:lnTo>
                <a:lnTo>
                  <a:pt x="2250297" y="1985828"/>
                </a:lnTo>
                <a:lnTo>
                  <a:pt x="2283855" y="1956369"/>
                </a:lnTo>
                <a:lnTo>
                  <a:pt x="2316429" y="1925844"/>
                </a:lnTo>
                <a:lnTo>
                  <a:pt x="2330196" y="1912078"/>
                </a:lnTo>
                <a:lnTo>
                  <a:pt x="2330196" y="0"/>
                </a:lnTo>
                <a:close/>
              </a:path>
            </a:pathLst>
          </a:custGeom>
          <a:solidFill>
            <a:srgbClr val="5F4A9F"/>
          </a:solidFill>
        </p:spPr>
        <p:txBody>
          <a:bodyPr wrap="square" lIns="0" tIns="0" rIns="0" bIns="0" rtlCol="0"/>
          <a:lstStyle/>
          <a:p>
            <a:endParaRPr sz="2400"/>
          </a:p>
        </p:txBody>
      </p:sp>
      <p:sp>
        <p:nvSpPr>
          <p:cNvPr id="4" name="object 4">
            <a:extLst>
              <a:ext uri="{FF2B5EF4-FFF2-40B4-BE49-F238E27FC236}">
                <a16:creationId xmlns:a16="http://schemas.microsoft.com/office/drawing/2014/main" id="{3D466714-B001-D4B6-F2BC-4758AF5BDEC7}"/>
              </a:ext>
            </a:extLst>
          </p:cNvPr>
          <p:cNvSpPr/>
          <p:nvPr/>
        </p:nvSpPr>
        <p:spPr>
          <a:xfrm rot="16200000">
            <a:off x="6968273" y="-277283"/>
            <a:ext cx="709507" cy="1264073"/>
          </a:xfrm>
          <a:custGeom>
            <a:avLst/>
            <a:gdLst/>
            <a:ahLst/>
            <a:cxnLst/>
            <a:rect l="l" t="t" r="r" b="b"/>
            <a:pathLst>
              <a:path w="532129" h="948054">
                <a:moveTo>
                  <a:pt x="473201" y="0"/>
                </a:moveTo>
                <a:lnTo>
                  <a:pt x="424815" y="2447"/>
                </a:lnTo>
                <a:lnTo>
                  <a:pt x="377828" y="9629"/>
                </a:lnTo>
                <a:lnTo>
                  <a:pt x="332477" y="21309"/>
                </a:lnTo>
                <a:lnTo>
                  <a:pt x="289000" y="37248"/>
                </a:lnTo>
                <a:lnTo>
                  <a:pt x="247635" y="57208"/>
                </a:lnTo>
                <a:lnTo>
                  <a:pt x="208619" y="80949"/>
                </a:lnTo>
                <a:lnTo>
                  <a:pt x="172191" y="108235"/>
                </a:lnTo>
                <a:lnTo>
                  <a:pt x="138588" y="138826"/>
                </a:lnTo>
                <a:lnTo>
                  <a:pt x="108048" y="172485"/>
                </a:lnTo>
                <a:lnTo>
                  <a:pt x="80809" y="208973"/>
                </a:lnTo>
                <a:lnTo>
                  <a:pt x="57108" y="248051"/>
                </a:lnTo>
                <a:lnTo>
                  <a:pt x="37183" y="289482"/>
                </a:lnTo>
                <a:lnTo>
                  <a:pt x="21272" y="333027"/>
                </a:lnTo>
                <a:lnTo>
                  <a:pt x="9612" y="378448"/>
                </a:lnTo>
                <a:lnTo>
                  <a:pt x="2442" y="425506"/>
                </a:lnTo>
                <a:lnTo>
                  <a:pt x="0" y="473964"/>
                </a:lnTo>
                <a:lnTo>
                  <a:pt x="2442" y="522421"/>
                </a:lnTo>
                <a:lnTo>
                  <a:pt x="9612" y="569479"/>
                </a:lnTo>
                <a:lnTo>
                  <a:pt x="21272" y="614900"/>
                </a:lnTo>
                <a:lnTo>
                  <a:pt x="37183" y="658445"/>
                </a:lnTo>
                <a:lnTo>
                  <a:pt x="57108" y="699876"/>
                </a:lnTo>
                <a:lnTo>
                  <a:pt x="80809" y="738954"/>
                </a:lnTo>
                <a:lnTo>
                  <a:pt x="108048" y="775442"/>
                </a:lnTo>
                <a:lnTo>
                  <a:pt x="138588" y="809101"/>
                </a:lnTo>
                <a:lnTo>
                  <a:pt x="172191" y="839692"/>
                </a:lnTo>
                <a:lnTo>
                  <a:pt x="208619" y="866978"/>
                </a:lnTo>
                <a:lnTo>
                  <a:pt x="247635" y="890719"/>
                </a:lnTo>
                <a:lnTo>
                  <a:pt x="289000" y="910679"/>
                </a:lnTo>
                <a:lnTo>
                  <a:pt x="332477" y="926618"/>
                </a:lnTo>
                <a:lnTo>
                  <a:pt x="377828" y="938298"/>
                </a:lnTo>
                <a:lnTo>
                  <a:pt x="424815" y="945480"/>
                </a:lnTo>
                <a:lnTo>
                  <a:pt x="473201" y="947928"/>
                </a:lnTo>
                <a:lnTo>
                  <a:pt x="521588" y="945480"/>
                </a:lnTo>
                <a:lnTo>
                  <a:pt x="531875" y="943908"/>
                </a:lnTo>
                <a:lnTo>
                  <a:pt x="531875" y="4019"/>
                </a:lnTo>
                <a:lnTo>
                  <a:pt x="521588" y="2447"/>
                </a:lnTo>
                <a:lnTo>
                  <a:pt x="473201" y="0"/>
                </a:lnTo>
                <a:close/>
              </a:path>
            </a:pathLst>
          </a:custGeom>
          <a:solidFill>
            <a:srgbClr val="5F4A9F"/>
          </a:solidFill>
        </p:spPr>
        <p:txBody>
          <a:bodyPr wrap="square" lIns="0" tIns="0" rIns="0" bIns="0" rtlCol="0"/>
          <a:lstStyle/>
          <a:p>
            <a:endParaRPr sz="2400"/>
          </a:p>
        </p:txBody>
      </p:sp>
      <p:sp>
        <p:nvSpPr>
          <p:cNvPr id="5" name="object 4">
            <a:extLst>
              <a:ext uri="{FF2B5EF4-FFF2-40B4-BE49-F238E27FC236}">
                <a16:creationId xmlns:a16="http://schemas.microsoft.com/office/drawing/2014/main" id="{3D466714-B001-D4B6-F2BC-4758AF5BDEC7}"/>
              </a:ext>
            </a:extLst>
          </p:cNvPr>
          <p:cNvSpPr/>
          <p:nvPr/>
        </p:nvSpPr>
        <p:spPr>
          <a:xfrm rot="10800000">
            <a:off x="0" y="1"/>
            <a:ext cx="709507" cy="1264073"/>
          </a:xfrm>
          <a:custGeom>
            <a:avLst/>
            <a:gdLst/>
            <a:ahLst/>
            <a:cxnLst/>
            <a:rect l="l" t="t" r="r" b="b"/>
            <a:pathLst>
              <a:path w="532129" h="948054">
                <a:moveTo>
                  <a:pt x="473201" y="0"/>
                </a:moveTo>
                <a:lnTo>
                  <a:pt x="424815" y="2447"/>
                </a:lnTo>
                <a:lnTo>
                  <a:pt x="377828" y="9629"/>
                </a:lnTo>
                <a:lnTo>
                  <a:pt x="332477" y="21309"/>
                </a:lnTo>
                <a:lnTo>
                  <a:pt x="289000" y="37248"/>
                </a:lnTo>
                <a:lnTo>
                  <a:pt x="247635" y="57208"/>
                </a:lnTo>
                <a:lnTo>
                  <a:pt x="208619" y="80949"/>
                </a:lnTo>
                <a:lnTo>
                  <a:pt x="172191" y="108235"/>
                </a:lnTo>
                <a:lnTo>
                  <a:pt x="138588" y="138826"/>
                </a:lnTo>
                <a:lnTo>
                  <a:pt x="108048" y="172485"/>
                </a:lnTo>
                <a:lnTo>
                  <a:pt x="80809" y="208973"/>
                </a:lnTo>
                <a:lnTo>
                  <a:pt x="57108" y="248051"/>
                </a:lnTo>
                <a:lnTo>
                  <a:pt x="37183" y="289482"/>
                </a:lnTo>
                <a:lnTo>
                  <a:pt x="21272" y="333027"/>
                </a:lnTo>
                <a:lnTo>
                  <a:pt x="9612" y="378448"/>
                </a:lnTo>
                <a:lnTo>
                  <a:pt x="2442" y="425506"/>
                </a:lnTo>
                <a:lnTo>
                  <a:pt x="0" y="473964"/>
                </a:lnTo>
                <a:lnTo>
                  <a:pt x="2442" y="522421"/>
                </a:lnTo>
                <a:lnTo>
                  <a:pt x="9612" y="569479"/>
                </a:lnTo>
                <a:lnTo>
                  <a:pt x="21272" y="614900"/>
                </a:lnTo>
                <a:lnTo>
                  <a:pt x="37183" y="658445"/>
                </a:lnTo>
                <a:lnTo>
                  <a:pt x="57108" y="699876"/>
                </a:lnTo>
                <a:lnTo>
                  <a:pt x="80809" y="738954"/>
                </a:lnTo>
                <a:lnTo>
                  <a:pt x="108048" y="775442"/>
                </a:lnTo>
                <a:lnTo>
                  <a:pt x="138588" y="809101"/>
                </a:lnTo>
                <a:lnTo>
                  <a:pt x="172191" y="839692"/>
                </a:lnTo>
                <a:lnTo>
                  <a:pt x="208619" y="866978"/>
                </a:lnTo>
                <a:lnTo>
                  <a:pt x="247635" y="890719"/>
                </a:lnTo>
                <a:lnTo>
                  <a:pt x="289000" y="910679"/>
                </a:lnTo>
                <a:lnTo>
                  <a:pt x="332477" y="926618"/>
                </a:lnTo>
                <a:lnTo>
                  <a:pt x="377828" y="938298"/>
                </a:lnTo>
                <a:lnTo>
                  <a:pt x="424815" y="945480"/>
                </a:lnTo>
                <a:lnTo>
                  <a:pt x="473201" y="947928"/>
                </a:lnTo>
                <a:lnTo>
                  <a:pt x="521588" y="945480"/>
                </a:lnTo>
                <a:lnTo>
                  <a:pt x="531875" y="943908"/>
                </a:lnTo>
                <a:lnTo>
                  <a:pt x="531875" y="4019"/>
                </a:lnTo>
                <a:lnTo>
                  <a:pt x="521588" y="2447"/>
                </a:lnTo>
                <a:lnTo>
                  <a:pt x="473201" y="0"/>
                </a:lnTo>
                <a:close/>
              </a:path>
            </a:pathLst>
          </a:custGeom>
          <a:solidFill>
            <a:srgbClr val="5F4A9F"/>
          </a:solidFill>
        </p:spPr>
        <p:txBody>
          <a:bodyPr wrap="square" lIns="0" tIns="0" rIns="0" bIns="0" rtlCol="0"/>
          <a:lstStyle/>
          <a:p>
            <a:endParaRPr sz="2400"/>
          </a:p>
        </p:txBody>
      </p:sp>
      <p:pic>
        <p:nvPicPr>
          <p:cNvPr id="6" name="object 2"/>
          <p:cNvPicPr/>
          <p:nvPr/>
        </p:nvPicPr>
        <p:blipFill>
          <a:blip r:embed="rId2" cstate="print">
            <a:extLst>
              <a:ext uri="{28A0092B-C50C-407E-A947-70E740481C1C}">
                <a14:useLocalDpi xmlns:a14="http://schemas.microsoft.com/office/drawing/2010/main" val="0"/>
              </a:ext>
            </a:extLst>
          </a:blip>
          <a:stretch>
            <a:fillRect/>
          </a:stretch>
        </p:blipFill>
        <p:spPr>
          <a:xfrm>
            <a:off x="9509759" y="5882639"/>
            <a:ext cx="2251456" cy="489712"/>
          </a:xfrm>
          <a:prstGeom prst="rect">
            <a:avLst/>
          </a:prstGeom>
        </p:spPr>
      </p:pic>
    </p:spTree>
    <p:extLst>
      <p:ext uri="{BB962C8B-B14F-4D97-AF65-F5344CB8AC3E}">
        <p14:creationId xmlns:p14="http://schemas.microsoft.com/office/powerpoint/2010/main" val="2427287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97965036"/>
              </p:ext>
            </p:extLst>
          </p:nvPr>
        </p:nvGraphicFramePr>
        <p:xfrm>
          <a:off x="118945" y="446051"/>
          <a:ext cx="11967928" cy="5518869"/>
        </p:xfrm>
        <a:graphic>
          <a:graphicData uri="http://schemas.openxmlformats.org/drawingml/2006/table">
            <a:tbl>
              <a:tblPr/>
              <a:tblGrid>
                <a:gridCol w="792073">
                  <a:extLst>
                    <a:ext uri="{9D8B030D-6E8A-4147-A177-3AD203B41FA5}">
                      <a16:colId xmlns:a16="http://schemas.microsoft.com/office/drawing/2014/main" val="1757271866"/>
                    </a:ext>
                  </a:extLst>
                </a:gridCol>
                <a:gridCol w="689321">
                  <a:extLst>
                    <a:ext uri="{9D8B030D-6E8A-4147-A177-3AD203B41FA5}">
                      <a16:colId xmlns:a16="http://schemas.microsoft.com/office/drawing/2014/main" val="1335706985"/>
                    </a:ext>
                  </a:extLst>
                </a:gridCol>
                <a:gridCol w="5541699">
                  <a:extLst>
                    <a:ext uri="{9D8B030D-6E8A-4147-A177-3AD203B41FA5}">
                      <a16:colId xmlns:a16="http://schemas.microsoft.com/office/drawing/2014/main" val="191111369"/>
                    </a:ext>
                  </a:extLst>
                </a:gridCol>
                <a:gridCol w="1125677">
                  <a:extLst>
                    <a:ext uri="{9D8B030D-6E8A-4147-A177-3AD203B41FA5}">
                      <a16:colId xmlns:a16="http://schemas.microsoft.com/office/drawing/2014/main" val="1230694212"/>
                    </a:ext>
                  </a:extLst>
                </a:gridCol>
                <a:gridCol w="1509067">
                  <a:extLst>
                    <a:ext uri="{9D8B030D-6E8A-4147-A177-3AD203B41FA5}">
                      <a16:colId xmlns:a16="http://schemas.microsoft.com/office/drawing/2014/main" val="2932327953"/>
                    </a:ext>
                  </a:extLst>
                </a:gridCol>
                <a:gridCol w="660216">
                  <a:extLst>
                    <a:ext uri="{9D8B030D-6E8A-4147-A177-3AD203B41FA5}">
                      <a16:colId xmlns:a16="http://schemas.microsoft.com/office/drawing/2014/main" val="3221067"/>
                    </a:ext>
                  </a:extLst>
                </a:gridCol>
                <a:gridCol w="754532">
                  <a:extLst>
                    <a:ext uri="{9D8B030D-6E8A-4147-A177-3AD203B41FA5}">
                      <a16:colId xmlns:a16="http://schemas.microsoft.com/office/drawing/2014/main" val="2862759641"/>
                    </a:ext>
                  </a:extLst>
                </a:gridCol>
                <a:gridCol w="895343">
                  <a:extLst>
                    <a:ext uri="{9D8B030D-6E8A-4147-A177-3AD203B41FA5}">
                      <a16:colId xmlns:a16="http://schemas.microsoft.com/office/drawing/2014/main" val="457409291"/>
                    </a:ext>
                  </a:extLst>
                </a:gridCol>
              </a:tblGrid>
              <a:tr h="2225059">
                <a:tc>
                  <a:txBody>
                    <a:bodyPr/>
                    <a:lstStyle/>
                    <a:p>
                      <a:pPr algn="ctr" rtl="0" fontAlgn="ctr"/>
                      <a:r>
                        <a:rPr lang="en-IN" sz="1200" b="1" i="0" u="none" strike="noStrike" dirty="0">
                          <a:solidFill>
                            <a:srgbClr val="000000"/>
                          </a:solidFill>
                          <a:effectLst/>
                          <a:latin typeface="Calibri" panose="020F0502020204030204" pitchFamily="34" charset="0"/>
                        </a:rPr>
                        <a:t>CSR thematic areas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200" b="1" i="0" u="none" strike="noStrike">
                          <a:solidFill>
                            <a:srgbClr val="000000"/>
                          </a:solidFill>
                          <a:effectLst/>
                          <a:latin typeface="Calibri" panose="020F0502020204030204" pitchFamily="34" charset="0"/>
                        </a:rPr>
                        <a:t>Sector in which project is covered (As per Schedule VII of the Act)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dirty="0">
                          <a:solidFill>
                            <a:srgbClr val="000000"/>
                          </a:solidFill>
                          <a:effectLst/>
                          <a:latin typeface="Calibri" panose="020F0502020204030204" pitchFamily="34" charset="0"/>
                        </a:rPr>
                        <a:t>Project name and description </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a:solidFill>
                            <a:srgbClr val="000000"/>
                          </a:solidFill>
                          <a:effectLst/>
                          <a:latin typeface="Calibri" panose="020F0502020204030204" pitchFamily="34" charset="0"/>
                        </a:rPr>
                        <a:t>State</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200" b="1" i="0" u="none" strike="noStrike" dirty="0">
                          <a:solidFill>
                            <a:srgbClr val="000000"/>
                          </a:solidFill>
                          <a:effectLst/>
                          <a:latin typeface="Calibri" panose="020F0502020204030204" pitchFamily="34" charset="0"/>
                        </a:rPr>
                        <a:t>Project Execution</a:t>
                      </a:r>
                      <a:br>
                        <a:rPr lang="en-US" sz="1200" b="1" i="0" u="none" strike="noStrike" dirty="0">
                          <a:solidFill>
                            <a:srgbClr val="000000"/>
                          </a:solidFill>
                          <a:effectLst/>
                          <a:latin typeface="Calibri" panose="020F0502020204030204" pitchFamily="34" charset="0"/>
                        </a:rPr>
                      </a:br>
                      <a:r>
                        <a:rPr lang="en-US" sz="1200" b="1" i="0" u="none" strike="noStrike" dirty="0">
                          <a:solidFill>
                            <a:srgbClr val="000000"/>
                          </a:solidFill>
                          <a:effectLst/>
                          <a:latin typeface="Calibri" panose="020F0502020204030204" pitchFamily="34" charset="0"/>
                        </a:rPr>
                        <a:t>(1) Direct / </a:t>
                      </a:r>
                      <a:r>
                        <a:rPr lang="en-US" sz="1200" b="1" i="0" u="none" strike="noStrike" dirty="0" smtClean="0">
                          <a:solidFill>
                            <a:srgbClr val="000000"/>
                          </a:solidFill>
                          <a:effectLst/>
                          <a:latin typeface="Calibri" panose="020F0502020204030204" pitchFamily="34" charset="0"/>
                        </a:rPr>
                        <a:t>(2) </a:t>
                      </a:r>
                      <a:r>
                        <a:rPr lang="en-US" sz="1200" b="1" i="0" u="none" strike="noStrike" dirty="0">
                          <a:solidFill>
                            <a:srgbClr val="000000"/>
                          </a:solidFill>
                          <a:effectLst/>
                          <a:latin typeface="Calibri" panose="020F0502020204030204" pitchFamily="34" charset="0"/>
                        </a:rPr>
                        <a:t>Implementing agency with name</a:t>
                      </a:r>
                      <a:br>
                        <a:rPr lang="en-US" sz="1200" b="1" i="0" u="none" strike="noStrike" dirty="0">
                          <a:solidFill>
                            <a:srgbClr val="000000"/>
                          </a:solidFill>
                          <a:effectLst/>
                          <a:latin typeface="Calibri" panose="020F0502020204030204" pitchFamily="34" charset="0"/>
                        </a:rPr>
                      </a:br>
                      <a:r>
                        <a:rPr lang="en-US" sz="1200" b="1" i="0" u="none" strike="noStrike" dirty="0">
                          <a:solidFill>
                            <a:srgbClr val="000000"/>
                          </a:solidFill>
                          <a:effectLst/>
                          <a:latin typeface="Calibri" panose="020F0502020204030204" pitchFamily="34" charset="0"/>
                        </a:rPr>
                        <a:t>(</a:t>
                      </a:r>
                      <a:r>
                        <a:rPr lang="en-US" sz="1200" b="0" i="0" u="none" strike="noStrike" dirty="0">
                          <a:solidFill>
                            <a:srgbClr val="000000"/>
                          </a:solidFill>
                          <a:effectLst/>
                          <a:latin typeface="Calibri" panose="020F0502020204030204" pitchFamily="34" charset="0"/>
                        </a:rPr>
                        <a:t>Modalities of fund utilization</a:t>
                      </a:r>
                      <a:r>
                        <a:rPr lang="en-US" sz="1200" b="1" i="0" u="none" strike="noStrike" dirty="0">
                          <a:solidFill>
                            <a:srgbClr val="000000"/>
                          </a:solidFill>
                          <a:effectLst/>
                          <a:latin typeface="Calibri" panose="020F0502020204030204" pitchFamily="34" charset="0"/>
                        </a:rPr>
                        <a:t>: </a:t>
                      </a:r>
                      <a:r>
                        <a:rPr lang="en-US" sz="1200" b="0" i="0" u="none" strike="noStrike" dirty="0">
                          <a:solidFill>
                            <a:srgbClr val="000000"/>
                          </a:solidFill>
                          <a:effectLst/>
                          <a:latin typeface="Calibri" panose="020F0502020204030204" pitchFamily="34" charset="0"/>
                        </a:rPr>
                        <a:t>The funds will be provided to implementing agency as per the agreed terms and deliverables; or spent directly as per the need)</a:t>
                      </a:r>
                      <a:endParaRPr lang="en-US" sz="1200" b="1" i="0" u="none" strike="noStrike" dirty="0">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dirty="0">
                          <a:solidFill>
                            <a:srgbClr val="000000"/>
                          </a:solidFill>
                          <a:effectLst/>
                          <a:latin typeface="Calibri" panose="020F0502020204030204" pitchFamily="34" charset="0"/>
                        </a:rPr>
                        <a:t>Implementation schedules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a:solidFill>
                            <a:srgbClr val="000000"/>
                          </a:solidFill>
                          <a:effectLst/>
                          <a:latin typeface="Calibri" panose="020F0502020204030204" pitchFamily="34" charset="0"/>
                        </a:rPr>
                        <a:t>Monitoring and reporting mechanism</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a:solidFill>
                            <a:srgbClr val="000000"/>
                          </a:solidFill>
                          <a:effectLst/>
                          <a:latin typeface="Calibri" panose="020F0502020204030204" pitchFamily="34" charset="0"/>
                        </a:rPr>
                        <a:t>Impact Assessment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412905615"/>
                  </a:ext>
                </a:extLst>
              </a:tr>
              <a:tr h="917185">
                <a:tc rowSpan="5">
                  <a:txBody>
                    <a:bodyPr/>
                    <a:lstStyle/>
                    <a:p>
                      <a:pPr algn="ctr" rtl="0" fontAlgn="ctr"/>
                      <a:r>
                        <a:rPr lang="en-IN" sz="1200" b="0" i="0" u="none" strike="noStrike" dirty="0">
                          <a:solidFill>
                            <a:srgbClr val="000000"/>
                          </a:solidFill>
                          <a:effectLst/>
                          <a:latin typeface="Calibri" panose="020F0502020204030204" pitchFamily="34" charset="0"/>
                        </a:rPr>
                        <a:t>Education</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algn="ctr" rtl="0" fontAlgn="ctr"/>
                      <a:r>
                        <a:rPr lang="en-IN" sz="1200" b="0" i="0" u="none" strike="noStrike" dirty="0">
                          <a:solidFill>
                            <a:srgbClr val="000000"/>
                          </a:solidFill>
                          <a:effectLst/>
                          <a:latin typeface="Calibri" panose="020F0502020204030204" pitchFamily="34" charset="0"/>
                        </a:rPr>
                        <a:t>Item (ii) - Promoting Education</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200" b="1" i="0" u="none" strike="noStrike" dirty="0">
                          <a:solidFill>
                            <a:srgbClr val="000000"/>
                          </a:solidFill>
                          <a:effectLst/>
                          <a:latin typeface="Calibri" panose="020F0502020204030204" pitchFamily="34" charset="0"/>
                        </a:rPr>
                        <a:t>KALLAM ANJI REDDY </a:t>
                      </a:r>
                      <a:r>
                        <a:rPr lang="en-US" sz="1200" b="1" i="0" u="none" strike="noStrike" dirty="0" smtClean="0">
                          <a:solidFill>
                            <a:srgbClr val="000000"/>
                          </a:solidFill>
                          <a:effectLst/>
                          <a:latin typeface="Calibri" panose="020F0502020204030204" pitchFamily="34" charset="0"/>
                        </a:rPr>
                        <a:t>VIDYALAYA and VOCATIONAL JUNIOR COLLEGE  </a:t>
                      </a:r>
                      <a:r>
                        <a:rPr lang="en-US" sz="1200" b="0" i="0" u="none" strike="noStrike" dirty="0">
                          <a:solidFill>
                            <a:srgbClr val="000000"/>
                          </a:solidFill>
                          <a:effectLst/>
                          <a:latin typeface="Calibri" panose="020F0502020204030204" pitchFamily="34" charset="0"/>
                        </a:rPr>
                        <a:t/>
                      </a:r>
                      <a:br>
                        <a:rPr lang="en-US" sz="1200" b="0" i="0" u="none" strike="noStrike" dirty="0">
                          <a:solidFill>
                            <a:srgbClr val="000000"/>
                          </a:solidFill>
                          <a:effectLst/>
                          <a:latin typeface="Calibri" panose="020F0502020204030204" pitchFamily="34" charset="0"/>
                        </a:rPr>
                      </a:br>
                      <a:r>
                        <a:rPr lang="en-US" sz="1200" b="0" i="0" u="none" strike="noStrike" dirty="0">
                          <a:solidFill>
                            <a:srgbClr val="000000"/>
                          </a:solidFill>
                          <a:effectLst/>
                          <a:latin typeface="Calibri" panose="020F0502020204030204" pitchFamily="34" charset="0"/>
                        </a:rPr>
                        <a:t>KARV was started in 2001 to provide quality education to the children from the </a:t>
                      </a:r>
                      <a:r>
                        <a:rPr lang="en-US" sz="1200" b="0" i="0" u="none" strike="noStrike" dirty="0" err="1">
                          <a:solidFill>
                            <a:srgbClr val="000000"/>
                          </a:solidFill>
                          <a:effectLst/>
                          <a:latin typeface="Calibri" panose="020F0502020204030204" pitchFamily="34" charset="0"/>
                        </a:rPr>
                        <a:t>marginalised</a:t>
                      </a:r>
                      <a:r>
                        <a:rPr lang="en-US" sz="1200" b="0" i="0" u="none" strike="noStrike" dirty="0">
                          <a:solidFill>
                            <a:srgbClr val="000000"/>
                          </a:solidFill>
                          <a:effectLst/>
                          <a:latin typeface="Calibri" panose="020F0502020204030204" pitchFamily="34" charset="0"/>
                        </a:rPr>
                        <a:t> backgrounds</a:t>
                      </a:r>
                      <a:r>
                        <a:rPr lang="en-US" sz="1200" b="0" i="0" u="none" strike="noStrike" dirty="0" smtClean="0">
                          <a:solidFill>
                            <a:srgbClr val="000000"/>
                          </a:solidFill>
                          <a:effectLst/>
                          <a:latin typeface="Calibri" panose="020F0502020204030204" pitchFamily="34" charset="0"/>
                        </a:rPr>
                        <a:t>.</a:t>
                      </a:r>
                      <a:r>
                        <a:rPr lang="en-US" sz="1200" b="0" i="0" u="none" strike="noStrike" baseline="0" dirty="0" smtClean="0">
                          <a:solidFill>
                            <a:srgbClr val="000000"/>
                          </a:solidFill>
                          <a:effectLst/>
                          <a:latin typeface="Calibri" panose="020F0502020204030204" pitchFamily="34" charset="0"/>
                        </a:rPr>
                        <a:t> The junior college </a:t>
                      </a:r>
                      <a:r>
                        <a:rPr lang="en-US" sz="1200" b="0" i="0" u="none" strike="noStrike" dirty="0" smtClean="0">
                          <a:solidFill>
                            <a:srgbClr val="000000"/>
                          </a:solidFill>
                          <a:effectLst/>
                          <a:latin typeface="Calibri" panose="020F0502020204030204" pitchFamily="34" charset="0"/>
                        </a:rPr>
                        <a:t>enable </a:t>
                      </a:r>
                      <a:r>
                        <a:rPr lang="en-US" sz="1200" b="0" i="0" u="none" strike="noStrike" dirty="0">
                          <a:solidFill>
                            <a:srgbClr val="000000"/>
                          </a:solidFill>
                          <a:effectLst/>
                          <a:latin typeface="Calibri" panose="020F0502020204030204" pitchFamily="34" charset="0"/>
                        </a:rPr>
                        <a:t>matriculate students from low-income families to attain employment orientated technical education and help them to prepare for higher education. </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200" b="0" i="0" u="none" strike="noStrike" dirty="0">
                          <a:solidFill>
                            <a:srgbClr val="000000"/>
                          </a:solidFill>
                          <a:effectLst/>
                          <a:latin typeface="Calibri" panose="020F0502020204030204" pitchFamily="34" charset="0"/>
                        </a:rPr>
                        <a:t>Telangana </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l" rtl="0" fontAlgn="ctr"/>
                      <a:r>
                        <a:rPr lang="en-IN" sz="1200" b="0" i="0" u="none" strike="noStrike" dirty="0" err="1">
                          <a:solidFill>
                            <a:srgbClr val="000000"/>
                          </a:solidFill>
                          <a:effectLst/>
                          <a:latin typeface="Calibri" panose="020F0502020204030204" pitchFamily="34" charset="0"/>
                        </a:rPr>
                        <a:t>Dr.</a:t>
                      </a:r>
                      <a:r>
                        <a:rPr lang="en-IN" sz="1200" b="0" i="0" u="none" strike="noStrike" dirty="0">
                          <a:solidFill>
                            <a:srgbClr val="000000"/>
                          </a:solidFill>
                          <a:effectLst/>
                          <a:latin typeface="Calibri" panose="020F0502020204030204" pitchFamily="34" charset="0"/>
                        </a:rPr>
                        <a:t> Reddy's Foundation</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algn="ctr" rtl="0" fontAlgn="ctr"/>
                      <a:r>
                        <a:rPr lang="en-IN" sz="1200" b="0" i="0" u="none" strike="noStrike" dirty="0">
                          <a:solidFill>
                            <a:srgbClr val="000000"/>
                          </a:solidFill>
                          <a:effectLst/>
                          <a:latin typeface="Calibri" panose="020F0502020204030204" pitchFamily="34" charset="0"/>
                        </a:rPr>
                        <a:t>April 2026 - March 2027</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algn="ctr" rtl="0" fontAlgn="ctr"/>
                      <a:r>
                        <a:rPr lang="en-US" sz="1200" b="0" i="0" u="none" strike="noStrike">
                          <a:solidFill>
                            <a:srgbClr val="000000"/>
                          </a:solidFill>
                          <a:effectLst/>
                          <a:latin typeface="Calibri" panose="020F0502020204030204" pitchFamily="34" charset="0"/>
                        </a:rPr>
                        <a:t>The projects will be monitored regularly by the CSR Committee. The committee shall update the Board on the progress of the projects.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5">
                  <a:txBody>
                    <a:bodyPr/>
                    <a:lstStyle/>
                    <a:p>
                      <a:pPr algn="ctr" rtl="0" fontAlgn="ctr"/>
                      <a:r>
                        <a:rPr lang="en-US" sz="1200" b="0" i="0" u="none" strike="noStrike">
                          <a:solidFill>
                            <a:srgbClr val="000000"/>
                          </a:solidFill>
                          <a:effectLst/>
                          <a:latin typeface="Calibri" panose="020F0502020204030204" pitchFamily="34" charset="0"/>
                        </a:rPr>
                        <a:t>The Need Assessment is undertaken as per the requirement. The Impact Assessment is applicable based on the project spend ,in lines with the provision in the Companies Act 2013 and rules made there under.</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977515"/>
                  </a:ext>
                </a:extLst>
              </a:tr>
              <a:tr h="609101">
                <a:tc vMerge="1">
                  <a:txBody>
                    <a:bodyPr/>
                    <a:lstStyle/>
                    <a:p>
                      <a:endParaRPr lang="en-IN"/>
                    </a:p>
                  </a:txBody>
                  <a:tcPr/>
                </a:tc>
                <a:tc vMerge="1">
                  <a:txBody>
                    <a:bodyPr/>
                    <a:lstStyle/>
                    <a:p>
                      <a:endParaRPr lang="en-IN"/>
                    </a:p>
                  </a:txBody>
                  <a:tcPr/>
                </a:tc>
                <a:tc>
                  <a:txBody>
                    <a:bodyPr/>
                    <a:lstStyle/>
                    <a:p>
                      <a:pPr algn="ctr" fontAlgn="ctr"/>
                      <a:r>
                        <a:rPr lang="en-US" sz="1200" b="1" i="0" u="none" strike="noStrike" dirty="0">
                          <a:solidFill>
                            <a:srgbClr val="000000"/>
                          </a:solidFill>
                          <a:effectLst/>
                          <a:latin typeface="Calibri" panose="020F0502020204030204" pitchFamily="34" charset="0"/>
                        </a:rPr>
                        <a:t>SASHAKT </a:t>
                      </a:r>
                      <a:br>
                        <a:rPr lang="en-US" sz="1200" b="1" i="0" u="none" strike="noStrike" dirty="0">
                          <a:solidFill>
                            <a:srgbClr val="000000"/>
                          </a:solidFill>
                          <a:effectLst/>
                          <a:latin typeface="Calibri" panose="020F0502020204030204" pitchFamily="34" charset="0"/>
                        </a:rPr>
                      </a:br>
                      <a:r>
                        <a:rPr lang="en-US" sz="1200" b="0" i="0" u="none" strike="noStrike" dirty="0">
                          <a:solidFill>
                            <a:srgbClr val="000000"/>
                          </a:solidFill>
                          <a:effectLst/>
                          <a:latin typeface="Calibri" panose="020F0502020204030204" pitchFamily="34" charset="0"/>
                        </a:rPr>
                        <a:t>Scholarships &amp; Mentors support (premier research institutes) to meritorious women from poor households to study higher secondary and undergraduate courses in STEM</a:t>
                      </a:r>
                      <a:endParaRPr lang="en-US" sz="1200" b="1" i="0" u="none" strike="noStrike" dirty="0">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200" b="0" i="0" u="none" strike="noStrike" dirty="0">
                          <a:solidFill>
                            <a:srgbClr val="000000"/>
                          </a:solidFill>
                          <a:effectLst/>
                          <a:latin typeface="Calibri" panose="020F0502020204030204" pitchFamily="34" charset="0"/>
                        </a:rPr>
                        <a:t>PAN India </a:t>
                      </a:r>
                    </a:p>
                  </a:txBody>
                  <a:tcPr marL="36000" marR="1685" marT="1685"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352761806"/>
                  </a:ext>
                </a:extLst>
              </a:tr>
              <a:tr h="550987">
                <a:tc vMerge="1">
                  <a:txBody>
                    <a:bodyPr/>
                    <a:lstStyle/>
                    <a:p>
                      <a:endParaRPr lang="en-IN"/>
                    </a:p>
                  </a:txBody>
                  <a:tcPr/>
                </a:tc>
                <a:tc vMerge="1">
                  <a:txBody>
                    <a:bodyPr/>
                    <a:lstStyle/>
                    <a:p>
                      <a:endParaRPr lang="en-IN"/>
                    </a:p>
                  </a:txBody>
                  <a:tcPr/>
                </a:tc>
                <a:tc>
                  <a:txBody>
                    <a:bodyPr/>
                    <a:lstStyle/>
                    <a:p>
                      <a:pPr algn="ctr" fontAlgn="b"/>
                      <a:r>
                        <a:rPr lang="en-US" sz="1200" b="1" i="0" u="none" strike="noStrike" dirty="0">
                          <a:solidFill>
                            <a:srgbClr val="000000"/>
                          </a:solidFill>
                          <a:effectLst/>
                          <a:latin typeface="Calibri" panose="020F0502020204030204" pitchFamily="34" charset="0"/>
                        </a:rPr>
                        <a:t>SCHOOL IMPROVEMENT PROGRAM</a:t>
                      </a:r>
                      <a:r>
                        <a:rPr lang="en-US" sz="1200" b="0" i="0" u="none" strike="noStrike" dirty="0">
                          <a:solidFill>
                            <a:srgbClr val="000000"/>
                          </a:solidFill>
                          <a:effectLst/>
                          <a:latin typeface="Calibri" panose="020F0502020204030204" pitchFamily="34" charset="0"/>
                        </a:rPr>
                        <a:t/>
                      </a:r>
                      <a:br>
                        <a:rPr lang="en-US" sz="1200" b="0" i="0" u="none" strike="noStrike" dirty="0">
                          <a:solidFill>
                            <a:srgbClr val="000000"/>
                          </a:solidFill>
                          <a:effectLst/>
                          <a:latin typeface="Calibri" panose="020F0502020204030204" pitchFamily="34" charset="0"/>
                        </a:rPr>
                      </a:br>
                      <a:r>
                        <a:rPr lang="en-US" sz="1200" b="0" i="0" u="none" strike="noStrike" dirty="0">
                          <a:solidFill>
                            <a:srgbClr val="000000"/>
                          </a:solidFill>
                          <a:effectLst/>
                          <a:latin typeface="Calibri" panose="020F0502020204030204" pitchFamily="34" charset="0"/>
                        </a:rPr>
                        <a:t>Intervention in Govt. Schools on FLN&amp;EL and WASH and need based intervention in </a:t>
                      </a:r>
                      <a:r>
                        <a:rPr lang="en-US" sz="1200" b="0" i="0" u="none" strike="noStrike" dirty="0" smtClean="0">
                          <a:solidFill>
                            <a:srgbClr val="000000"/>
                          </a:solidFill>
                          <a:effectLst/>
                          <a:latin typeface="Calibri" panose="020F0502020204030204" pitchFamily="34" charset="0"/>
                        </a:rPr>
                        <a:t>community</a:t>
                      </a:r>
                    </a:p>
                  </a:txBody>
                  <a:tcPr marL="1685" marR="1685" marT="168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200" b="0" i="0" u="none" strike="noStrike" dirty="0">
                          <a:solidFill>
                            <a:srgbClr val="000000"/>
                          </a:solidFill>
                          <a:effectLst/>
                          <a:latin typeface="Calibri" panose="020F0502020204030204" pitchFamily="34" charset="0"/>
                        </a:rPr>
                        <a:t>Andhra Pradesh ,Telangana and Baddi</a:t>
                      </a:r>
                    </a:p>
                  </a:txBody>
                  <a:tcPr marL="36000" marR="1685" marT="1685" marB="0" anchor="ctr">
                    <a:lnL w="6350" cap="flat" cmpd="sng" algn="ctr">
                      <a:solidFill>
                        <a:srgbClr val="000000"/>
                      </a:solidFill>
                      <a:prstDash val="solid"/>
                      <a:round/>
                      <a:headEnd type="none" w="med" len="med"/>
                      <a:tailEnd type="none" w="med" len="med"/>
                    </a:lnL>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2780765617"/>
                  </a:ext>
                </a:extLst>
              </a:tr>
              <a:tr h="406169">
                <a:tc vMerge="1">
                  <a:txBody>
                    <a:bodyPr/>
                    <a:lstStyle/>
                    <a:p>
                      <a:endParaRPr lang="en-IN"/>
                    </a:p>
                  </a:txBody>
                  <a:tcPr/>
                </a:tc>
                <a:tc vMerge="1">
                  <a:txBody>
                    <a:bodyPr/>
                    <a:lstStyle/>
                    <a:p>
                      <a:endParaRPr lang="en-IN"/>
                    </a:p>
                  </a:txBody>
                  <a:tcPr/>
                </a:tc>
                <a:tc>
                  <a:txBody>
                    <a:bodyPr/>
                    <a:lstStyle/>
                    <a:p>
                      <a:pPr algn="ctr" rtl="0" fontAlgn="ctr"/>
                      <a:r>
                        <a:rPr lang="en-US" sz="1200" b="1" i="0" u="none" strike="noStrike" dirty="0">
                          <a:solidFill>
                            <a:srgbClr val="000000"/>
                          </a:solidFill>
                          <a:effectLst/>
                          <a:latin typeface="Calibri" panose="020F0502020204030204" pitchFamily="34" charset="0"/>
                        </a:rPr>
                        <a:t>RENOVATION AND REDEVELOPMENT OF SCHOOL</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200" b="0" i="0" u="none" strike="noStrike" dirty="0">
                          <a:solidFill>
                            <a:srgbClr val="000000"/>
                          </a:solidFill>
                          <a:effectLst/>
                          <a:latin typeface="Calibri" panose="020F0502020204030204" pitchFamily="34" charset="0"/>
                        </a:rPr>
                        <a:t>Andhra Pradesh</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437316460"/>
                  </a:ext>
                </a:extLst>
              </a:tr>
              <a:tr h="810368">
                <a:tc vMerge="1">
                  <a:txBody>
                    <a:bodyPr/>
                    <a:lstStyle/>
                    <a:p>
                      <a:endParaRPr lang="en-IN"/>
                    </a:p>
                  </a:txBody>
                  <a:tcPr/>
                </a:tc>
                <a:tc vMerge="1">
                  <a:txBody>
                    <a:bodyPr/>
                    <a:lstStyle/>
                    <a:p>
                      <a:endParaRPr lang="en-IN"/>
                    </a:p>
                  </a:txBody>
                  <a:tcPr/>
                </a:tc>
                <a:tc>
                  <a:txBody>
                    <a:bodyPr/>
                    <a:lstStyle/>
                    <a:p>
                      <a:pPr algn="ctr" rtl="0" fontAlgn="ctr"/>
                      <a:r>
                        <a:rPr lang="en-US" sz="1200" b="1" i="0" u="none" strike="noStrike" dirty="0">
                          <a:solidFill>
                            <a:srgbClr val="000000"/>
                          </a:solidFill>
                          <a:effectLst/>
                          <a:latin typeface="Calibri" panose="020F0502020204030204" pitchFamily="34" charset="0"/>
                        </a:rPr>
                        <a:t>Dr. </a:t>
                      </a:r>
                      <a:r>
                        <a:rPr lang="en-US" sz="1200" b="1" i="0" u="none" strike="noStrike" dirty="0" err="1">
                          <a:solidFill>
                            <a:srgbClr val="000000"/>
                          </a:solidFill>
                          <a:effectLst/>
                          <a:latin typeface="Calibri" panose="020F0502020204030204" pitchFamily="34" charset="0"/>
                        </a:rPr>
                        <a:t>Anji</a:t>
                      </a:r>
                      <a:r>
                        <a:rPr lang="en-US" sz="1200" b="1" i="0" u="none" strike="noStrike" dirty="0">
                          <a:solidFill>
                            <a:srgbClr val="000000"/>
                          </a:solidFill>
                          <a:effectLst/>
                          <a:latin typeface="Calibri" panose="020F0502020204030204" pitchFamily="34" charset="0"/>
                        </a:rPr>
                        <a:t> Reddy CAN DO grant</a:t>
                      </a:r>
                      <a:br>
                        <a:rPr lang="en-US" sz="1200" b="1" i="0" u="none" strike="noStrike" dirty="0">
                          <a:solidFill>
                            <a:srgbClr val="000000"/>
                          </a:solidFill>
                          <a:effectLst/>
                          <a:latin typeface="Calibri" panose="020F0502020204030204" pitchFamily="34" charset="0"/>
                        </a:rPr>
                      </a:br>
                      <a:r>
                        <a:rPr lang="en-US" sz="1200" b="0" i="0" u="none" strike="noStrike" dirty="0">
                          <a:solidFill>
                            <a:srgbClr val="000000"/>
                          </a:solidFill>
                          <a:effectLst/>
                          <a:latin typeface="Calibri" panose="020F0502020204030204" pitchFamily="34" charset="0"/>
                        </a:rPr>
                        <a:t>Supporting the translation of innovative scientific ideas into potential healthcare applications thereby strengthened India’s early translational research ecosystem by connecting innovative ideas with expert guidance and funding.</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200" b="0" i="0" u="none" strike="noStrike" dirty="0">
                          <a:solidFill>
                            <a:srgbClr val="000000"/>
                          </a:solidFill>
                          <a:effectLst/>
                          <a:latin typeface="Calibri" panose="020F0502020204030204" pitchFamily="34" charset="0"/>
                        </a:rPr>
                        <a:t>PAN India </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200" b="0" i="0" u="none" strike="noStrike" dirty="0">
                          <a:solidFill>
                            <a:srgbClr val="000000"/>
                          </a:solidFill>
                          <a:effectLst/>
                          <a:latin typeface="Calibri" panose="020F0502020204030204" pitchFamily="34" charset="0"/>
                        </a:rPr>
                        <a:t>Ignite Life Science Foundation</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859754148"/>
                  </a:ext>
                </a:extLst>
              </a:tr>
            </a:tbl>
          </a:graphicData>
        </a:graphic>
      </p:graphicFrame>
    </p:spTree>
    <p:extLst>
      <p:ext uri="{BB962C8B-B14F-4D97-AF65-F5344CB8AC3E}">
        <p14:creationId xmlns:p14="http://schemas.microsoft.com/office/powerpoint/2010/main" val="14048661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43284515"/>
              </p:ext>
            </p:extLst>
          </p:nvPr>
        </p:nvGraphicFramePr>
        <p:xfrm>
          <a:off x="-2388" y="1"/>
          <a:ext cx="12182887" cy="6857997"/>
        </p:xfrm>
        <a:graphic>
          <a:graphicData uri="http://schemas.openxmlformats.org/drawingml/2006/table">
            <a:tbl>
              <a:tblPr/>
              <a:tblGrid>
                <a:gridCol w="902311">
                  <a:extLst>
                    <a:ext uri="{9D8B030D-6E8A-4147-A177-3AD203B41FA5}">
                      <a16:colId xmlns:a16="http://schemas.microsoft.com/office/drawing/2014/main" val="1757271866"/>
                    </a:ext>
                  </a:extLst>
                </a:gridCol>
                <a:gridCol w="960107">
                  <a:extLst>
                    <a:ext uri="{9D8B030D-6E8A-4147-A177-3AD203B41FA5}">
                      <a16:colId xmlns:a16="http://schemas.microsoft.com/office/drawing/2014/main" val="1335706985"/>
                    </a:ext>
                  </a:extLst>
                </a:gridCol>
                <a:gridCol w="4896544">
                  <a:extLst>
                    <a:ext uri="{9D8B030D-6E8A-4147-A177-3AD203B41FA5}">
                      <a16:colId xmlns:a16="http://schemas.microsoft.com/office/drawing/2014/main" val="191111369"/>
                    </a:ext>
                  </a:extLst>
                </a:gridCol>
                <a:gridCol w="1248139">
                  <a:extLst>
                    <a:ext uri="{9D8B030D-6E8A-4147-A177-3AD203B41FA5}">
                      <a16:colId xmlns:a16="http://schemas.microsoft.com/office/drawing/2014/main" val="1230694212"/>
                    </a:ext>
                  </a:extLst>
                </a:gridCol>
                <a:gridCol w="2016224">
                  <a:extLst>
                    <a:ext uri="{9D8B030D-6E8A-4147-A177-3AD203B41FA5}">
                      <a16:colId xmlns:a16="http://schemas.microsoft.com/office/drawing/2014/main" val="2932327953"/>
                    </a:ext>
                  </a:extLst>
                </a:gridCol>
                <a:gridCol w="480053">
                  <a:extLst>
                    <a:ext uri="{9D8B030D-6E8A-4147-A177-3AD203B41FA5}">
                      <a16:colId xmlns:a16="http://schemas.microsoft.com/office/drawing/2014/main" val="3221067"/>
                    </a:ext>
                  </a:extLst>
                </a:gridCol>
                <a:gridCol w="768085">
                  <a:extLst>
                    <a:ext uri="{9D8B030D-6E8A-4147-A177-3AD203B41FA5}">
                      <a16:colId xmlns:a16="http://schemas.microsoft.com/office/drawing/2014/main" val="2862759641"/>
                    </a:ext>
                  </a:extLst>
                </a:gridCol>
                <a:gridCol w="911424">
                  <a:extLst>
                    <a:ext uri="{9D8B030D-6E8A-4147-A177-3AD203B41FA5}">
                      <a16:colId xmlns:a16="http://schemas.microsoft.com/office/drawing/2014/main" val="457409291"/>
                    </a:ext>
                  </a:extLst>
                </a:gridCol>
              </a:tblGrid>
              <a:tr h="1550957">
                <a:tc>
                  <a:txBody>
                    <a:bodyPr/>
                    <a:lstStyle/>
                    <a:p>
                      <a:pPr algn="ctr" rtl="0" fontAlgn="ctr"/>
                      <a:r>
                        <a:rPr lang="en-IN" sz="1100" b="1" i="0" u="none" strike="noStrike">
                          <a:solidFill>
                            <a:srgbClr val="000000"/>
                          </a:solidFill>
                          <a:effectLst/>
                          <a:latin typeface="Calibri" panose="020F0502020204030204" pitchFamily="34" charset="0"/>
                        </a:rPr>
                        <a:t>CSR thematic areas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100" b="1" i="0" u="none" strike="noStrike">
                          <a:solidFill>
                            <a:srgbClr val="000000"/>
                          </a:solidFill>
                          <a:effectLst/>
                          <a:latin typeface="Calibri" panose="020F0502020204030204" pitchFamily="34" charset="0"/>
                        </a:rPr>
                        <a:t>Sector in which project is covered (As per Schedule VII of the Act)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rPr>
                        <a:t>Project name and description </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rPr>
                        <a:t>State</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100" b="1" i="0" u="none" strike="noStrike">
                          <a:solidFill>
                            <a:srgbClr val="000000"/>
                          </a:solidFill>
                          <a:effectLst/>
                          <a:latin typeface="Calibri" panose="020F0502020204030204" pitchFamily="34" charset="0"/>
                        </a:rPr>
                        <a:t>Project Execution</a:t>
                      </a:r>
                      <a:br>
                        <a:rPr lang="en-US" sz="1100" b="1" i="0" u="none" strike="noStrike">
                          <a:solidFill>
                            <a:srgbClr val="000000"/>
                          </a:solidFill>
                          <a:effectLst/>
                          <a:latin typeface="Calibri" panose="020F0502020204030204" pitchFamily="34" charset="0"/>
                        </a:rPr>
                      </a:br>
                      <a:r>
                        <a:rPr lang="en-US" sz="1100" b="1" i="0" u="none" strike="noStrike">
                          <a:solidFill>
                            <a:srgbClr val="000000"/>
                          </a:solidFill>
                          <a:effectLst/>
                          <a:latin typeface="Calibri" panose="020F0502020204030204" pitchFamily="34" charset="0"/>
                        </a:rPr>
                        <a:t>(1) Direct / (2) Implementing agency with name</a:t>
                      </a:r>
                      <a:br>
                        <a:rPr lang="en-US" sz="1100" b="1" i="0" u="none" strike="noStrike">
                          <a:solidFill>
                            <a:srgbClr val="000000"/>
                          </a:solidFill>
                          <a:effectLst/>
                          <a:latin typeface="Calibri" panose="020F0502020204030204" pitchFamily="34" charset="0"/>
                        </a:rPr>
                      </a:br>
                      <a:r>
                        <a:rPr lang="en-US" sz="1100" b="1" i="0" u="none" strike="noStrike">
                          <a:solidFill>
                            <a:srgbClr val="000000"/>
                          </a:solidFill>
                          <a:effectLst/>
                          <a:latin typeface="Calibri" panose="020F0502020204030204" pitchFamily="34" charset="0"/>
                        </a:rPr>
                        <a:t>(Modalities of fund utilization: </a:t>
                      </a:r>
                      <a:r>
                        <a:rPr lang="en-US" sz="1100" b="0" i="0" u="none" strike="noStrike">
                          <a:solidFill>
                            <a:srgbClr val="000000"/>
                          </a:solidFill>
                          <a:effectLst/>
                          <a:latin typeface="Calibri" panose="020F0502020204030204" pitchFamily="34" charset="0"/>
                        </a:rPr>
                        <a:t>The funds will be provided to implementing agency as per the agreed terms and deliverables; or spent directly as per the need)</a:t>
                      </a:r>
                      <a:endParaRPr lang="en-US" sz="1100" b="1" i="0" u="none" strike="noStrike">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rPr>
                        <a:t>Implementation schedules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rPr>
                        <a:t>Monitoring and reporting mechanism</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rPr>
                        <a:t>Impact Assessment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412905615"/>
                  </a:ext>
                </a:extLst>
              </a:tr>
              <a:tr h="582789">
                <a:tc rowSpan="8">
                  <a:txBody>
                    <a:bodyPr/>
                    <a:lstStyle/>
                    <a:p>
                      <a:pPr algn="ctr" rtl="0" fontAlgn="ctr"/>
                      <a:r>
                        <a:rPr lang="en-IN" sz="1100" b="0" i="0" u="none" strike="noStrike" dirty="0">
                          <a:solidFill>
                            <a:srgbClr val="000000"/>
                          </a:solidFill>
                          <a:effectLst/>
                          <a:latin typeface="Calibri" panose="020F0502020204030204" pitchFamily="34" charset="0"/>
                        </a:rPr>
                        <a:t>Health</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8">
                  <a:txBody>
                    <a:bodyPr/>
                    <a:lstStyle/>
                    <a:p>
                      <a:pPr algn="ctr" rtl="0" fontAlgn="ctr"/>
                      <a:r>
                        <a:rPr lang="en-US" sz="1100" b="0" i="0" u="none" strike="noStrike" dirty="0">
                          <a:solidFill>
                            <a:srgbClr val="000000"/>
                          </a:solidFill>
                          <a:effectLst/>
                          <a:latin typeface="Calibri" panose="020F0502020204030204" pitchFamily="34" charset="0"/>
                        </a:rPr>
                        <a:t>Item(i) - Promoting Healthcare, including preventive healthcare</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100" b="1" i="0" u="none" strike="noStrike" dirty="0">
                          <a:solidFill>
                            <a:srgbClr val="000000"/>
                          </a:solidFill>
                          <a:effectLst/>
                          <a:latin typeface="Calibri" panose="020F0502020204030204" pitchFamily="34" charset="0"/>
                        </a:rPr>
                        <a:t>COMMUNITY HEALTH INTERVENTION PROGRAMME (CHIP)</a:t>
                      </a:r>
                      <a:r>
                        <a:rPr lang="en-US" sz="1100" b="0" i="0" u="none" strike="noStrike" dirty="0">
                          <a:solidFill>
                            <a:srgbClr val="000000"/>
                          </a:solidFill>
                          <a:effectLst/>
                          <a:latin typeface="Calibri" panose="020F0502020204030204" pitchFamily="34" charset="0"/>
                        </a:rPr>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CHIP  provides primary healthcare services at the door step to the people living in the rural community, who do not have access to reliable healthcare.</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rPr>
                        <a:t>Andhra Pradesh</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a:solidFill>
                            <a:srgbClr val="000000"/>
                          </a:solidFill>
                          <a:effectLst/>
                          <a:latin typeface="Calibri" panose="020F0502020204030204" pitchFamily="34" charset="0"/>
                        </a:rPr>
                        <a:t>NICE Foundation</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8">
                  <a:txBody>
                    <a:bodyPr/>
                    <a:lstStyle/>
                    <a:p>
                      <a:pPr algn="ctr" rtl="0" fontAlgn="ctr"/>
                      <a:r>
                        <a:rPr lang="en-IN" sz="1100" b="0" i="0" u="none" strike="noStrike" dirty="0">
                          <a:solidFill>
                            <a:srgbClr val="000000"/>
                          </a:solidFill>
                          <a:effectLst/>
                          <a:latin typeface="Calibri" panose="020F0502020204030204" pitchFamily="34" charset="0"/>
                        </a:rPr>
                        <a:t>April 2026 - March 2027</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8">
                  <a:txBody>
                    <a:bodyPr/>
                    <a:lstStyle/>
                    <a:p>
                      <a:pPr algn="ctr" rtl="0" fontAlgn="ctr"/>
                      <a:r>
                        <a:rPr lang="en-US" sz="1100" b="0" i="0" u="none" strike="noStrike">
                          <a:solidFill>
                            <a:srgbClr val="000000"/>
                          </a:solidFill>
                          <a:effectLst/>
                          <a:latin typeface="Calibri" panose="020F0502020204030204" pitchFamily="34" charset="0"/>
                        </a:rPr>
                        <a:t>The projects will be monitored regularly by the CSR Committee. The committee shall update the Board on the progress of the projects.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8">
                  <a:txBody>
                    <a:bodyPr/>
                    <a:lstStyle/>
                    <a:p>
                      <a:pPr algn="ctr" rtl="0" fontAlgn="ctr"/>
                      <a:r>
                        <a:rPr lang="en-US" sz="1100" b="0" i="0" u="none" strike="noStrike" dirty="0">
                          <a:solidFill>
                            <a:srgbClr val="000000"/>
                          </a:solidFill>
                          <a:effectLst/>
                          <a:latin typeface="Calibri" panose="020F0502020204030204" pitchFamily="34" charset="0"/>
                        </a:rPr>
                        <a:t>The Need Assessment is undertaken as per the requirement. The Impact Assessment is applicable based on the project spend ,in lines with the provision in the Companies Act 2013 and rules made there under.</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7581664"/>
                  </a:ext>
                </a:extLst>
              </a:tr>
              <a:tr h="582789">
                <a:tc vMerge="1">
                  <a:txBody>
                    <a:bodyPr/>
                    <a:lstStyle/>
                    <a:p>
                      <a:endParaRPr lang="en-IN"/>
                    </a:p>
                  </a:txBody>
                  <a:tcPr/>
                </a:tc>
                <a:tc vMerge="1">
                  <a:txBody>
                    <a:bodyPr/>
                    <a:lstStyle/>
                    <a:p>
                      <a:endParaRPr lang="en-IN"/>
                    </a:p>
                  </a:txBody>
                  <a:tcPr/>
                </a:tc>
                <a:tc>
                  <a:txBody>
                    <a:bodyPr/>
                    <a:lstStyle/>
                    <a:p>
                      <a:pPr algn="ctr" fontAlgn="ctr"/>
                      <a:r>
                        <a:rPr lang="en-US" sz="1100" b="1" i="0" u="none" strike="noStrike" dirty="0">
                          <a:solidFill>
                            <a:srgbClr val="000000"/>
                          </a:solidFill>
                          <a:effectLst/>
                          <a:latin typeface="Calibri" panose="020F0502020204030204" pitchFamily="34" charset="0"/>
                        </a:rPr>
                        <a:t>ROSHNI HELPLINE</a:t>
                      </a:r>
                      <a:r>
                        <a:rPr lang="en-US" sz="1100" b="0" i="0" u="none" strike="noStrike" dirty="0">
                          <a:solidFill>
                            <a:srgbClr val="000000"/>
                          </a:solidFill>
                          <a:effectLst/>
                          <a:latin typeface="Calibri" panose="020F0502020204030204" pitchFamily="34" charset="0"/>
                        </a:rPr>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Roshni Helpline extends tele-counselling support for emotional and mental well-being to people from all walks of life</a:t>
                      </a:r>
                      <a:endParaRPr lang="en-US" sz="1100" b="1" i="0" u="none" strike="noStrike" dirty="0">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rPr>
                        <a:t>Telangana </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a:solidFill>
                            <a:srgbClr val="000000"/>
                          </a:solidFill>
                          <a:effectLst/>
                          <a:latin typeface="Calibri" panose="020F0502020204030204" pitchFamily="34" charset="0"/>
                        </a:rPr>
                        <a:t>Roshni Trust</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44523203"/>
                  </a:ext>
                </a:extLst>
              </a:tr>
              <a:tr h="776423">
                <a:tc vMerge="1">
                  <a:txBody>
                    <a:bodyPr/>
                    <a:lstStyle/>
                    <a:p>
                      <a:endParaRPr lang="en-IN"/>
                    </a:p>
                  </a:txBody>
                  <a:tcPr/>
                </a:tc>
                <a:tc vMerge="1">
                  <a:txBody>
                    <a:bodyPr/>
                    <a:lstStyle/>
                    <a:p>
                      <a:endParaRPr lang="en-IN"/>
                    </a:p>
                  </a:txBody>
                  <a:tcPr/>
                </a:tc>
                <a:tc>
                  <a:txBody>
                    <a:bodyPr/>
                    <a:lstStyle/>
                    <a:p>
                      <a:pPr algn="ctr" rtl="0" fontAlgn="ctr"/>
                      <a:r>
                        <a:rPr lang="en-US" sz="1100" b="1" i="0" u="none" strike="noStrike" dirty="0">
                          <a:solidFill>
                            <a:srgbClr val="000000"/>
                          </a:solidFill>
                          <a:effectLst/>
                          <a:latin typeface="Calibri" panose="020F0502020204030204" pitchFamily="34" charset="0"/>
                        </a:rPr>
                        <a:t>IMPROVING PRIMARY HEALTHCARE SERVICE</a:t>
                      </a:r>
                      <a:r>
                        <a:rPr lang="en-US" sz="1100" b="0" i="0" u="none" strike="noStrike" dirty="0">
                          <a:solidFill>
                            <a:srgbClr val="000000"/>
                          </a:solidFill>
                          <a:effectLst/>
                          <a:latin typeface="Calibri" panose="020F0502020204030204" pitchFamily="34" charset="0"/>
                        </a:rPr>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The </a:t>
                      </a:r>
                      <a:r>
                        <a:rPr lang="en-US" sz="1100" b="0" i="0" u="none" strike="noStrike" dirty="0" err="1">
                          <a:solidFill>
                            <a:srgbClr val="000000"/>
                          </a:solidFill>
                          <a:effectLst/>
                          <a:latin typeface="Calibri" panose="020F0502020204030204" pitchFamily="34" charset="0"/>
                        </a:rPr>
                        <a:t>programme</a:t>
                      </a:r>
                      <a:r>
                        <a:rPr lang="en-US" sz="1100" b="0" i="0" u="none" strike="noStrike" dirty="0">
                          <a:solidFill>
                            <a:srgbClr val="000000"/>
                          </a:solidFill>
                          <a:effectLst/>
                          <a:latin typeface="Calibri" panose="020F0502020204030204" pitchFamily="34" charset="0"/>
                        </a:rPr>
                        <a:t> on Strengthening Healthcare Infra and Allied Activities in Srikakulam District was initiated in September 2022 enables access to quality healthcare service through the upgradation of Primary Health Centers (PHCs).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rPr>
                        <a:t>Andhra Pradesh</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a:solidFill>
                            <a:srgbClr val="000000"/>
                          </a:solidFill>
                          <a:effectLst/>
                          <a:latin typeface="Calibri" panose="020F0502020204030204" pitchFamily="34" charset="0"/>
                        </a:rPr>
                        <a:t> Dr. Reddy's Foundation</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2983896507"/>
                  </a:ext>
                </a:extLst>
              </a:tr>
              <a:tr h="582789">
                <a:tc vMerge="1">
                  <a:txBody>
                    <a:bodyPr/>
                    <a:lstStyle/>
                    <a:p>
                      <a:endParaRPr lang="en-IN"/>
                    </a:p>
                  </a:txBody>
                  <a:tcPr/>
                </a:tc>
                <a:tc vMerge="1">
                  <a:txBody>
                    <a:bodyPr/>
                    <a:lstStyle/>
                    <a:p>
                      <a:endParaRPr lang="en-IN"/>
                    </a:p>
                  </a:txBody>
                  <a:tcPr/>
                </a:tc>
                <a:tc>
                  <a:txBody>
                    <a:bodyPr/>
                    <a:lstStyle/>
                    <a:p>
                      <a:pPr algn="ctr" fontAlgn="ctr"/>
                      <a:r>
                        <a:rPr lang="en-US" sz="1100" b="1" i="0" u="none" strike="noStrike" dirty="0">
                          <a:solidFill>
                            <a:srgbClr val="000000"/>
                          </a:solidFill>
                          <a:effectLst/>
                          <a:latin typeface="Calibri" panose="020F0502020204030204" pitchFamily="34" charset="0"/>
                        </a:rPr>
                        <a:t>HOME BASED PALLIATIVE CARE PROGRAM - LIFE AT YOUR DOORSTEP</a:t>
                      </a:r>
                      <a:r>
                        <a:rPr lang="en-US" sz="1100" b="0" i="0" u="none" strike="noStrike" dirty="0">
                          <a:solidFill>
                            <a:srgbClr val="000000"/>
                          </a:solidFill>
                          <a:effectLst/>
                          <a:latin typeface="Calibri" panose="020F0502020204030204" pitchFamily="34" charset="0"/>
                        </a:rPr>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Life at Your Doorstep is a home-based palliative care program for advanced cancer and other chronic health conditions</a:t>
                      </a:r>
                      <a:endParaRPr lang="en-US" sz="1100" b="1" i="0" u="none" strike="noStrike" dirty="0">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rPr>
                        <a:t>Telangana </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a:solidFill>
                            <a:srgbClr val="000000"/>
                          </a:solidFill>
                          <a:effectLst/>
                          <a:latin typeface="Calibri" panose="020F0502020204030204" pitchFamily="34" charset="0"/>
                        </a:rPr>
                        <a:t> Pain Relief and Palliative Care Society</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3678693275"/>
                  </a:ext>
                </a:extLst>
              </a:tr>
              <a:tr h="812261">
                <a:tc vMerge="1">
                  <a:txBody>
                    <a:bodyPr/>
                    <a:lstStyle/>
                    <a:p>
                      <a:endParaRPr lang="en-IN" dirty="0"/>
                    </a:p>
                  </a:txBody>
                  <a:tcPr marL="1264" marR="1264" marT="12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dirty="0"/>
                    </a:p>
                  </a:txBody>
                  <a:tcPr marL="1264" marR="1264" marT="12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TRANSFORMING LIVESTHROUGH PLANT BASED NUTRITION</a:t>
                      </a:r>
                      <a:b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nationwide medical education initiative integrating evidence‑based nutrition into healthcare by training medical professionals through in‑person and online CME </a:t>
                      </a:r>
                      <a:endPar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PAN India </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PAN- India (Physicians Association for Nutrition)</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637598290"/>
                  </a:ext>
                </a:extLst>
              </a:tr>
              <a:tr h="681741">
                <a:tc vMerge="1">
                  <a:txBody>
                    <a:bodyPr/>
                    <a:lstStyle/>
                    <a:p>
                      <a:endParaRPr lang="en-IN"/>
                    </a:p>
                  </a:txBody>
                  <a:tcPr/>
                </a:tc>
                <a:tc vMerge="1">
                  <a:txBody>
                    <a:bodyPr/>
                    <a:lstStyle/>
                    <a:p>
                      <a:endParaRPr lang="en-IN"/>
                    </a:p>
                  </a:txBody>
                  <a:tcPr/>
                </a:tc>
                <a:tc>
                  <a:txBody>
                    <a:bodyPr/>
                    <a:lstStyle/>
                    <a:p>
                      <a:pPr algn="ctr" fontAlgn="ctr"/>
                      <a: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REHABILITATION CENTRE FOR VICTIMS OF ABUSE</a:t>
                      </a:r>
                      <a:b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program provides nutrition, medical care, and safe rehabilitation services to minor child sexual abuse victims at a dedicated 50‑bedded centre in Hyderabad</a:t>
                      </a:r>
                      <a:endPar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Telangana</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Tharuni</a:t>
                      </a:r>
                      <a:endPar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36000" marR="8467" marT="8467"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3759091551"/>
                  </a:ext>
                </a:extLst>
              </a:tr>
              <a:tr h="734871">
                <a:tc vMerge="1">
                  <a:txBody>
                    <a:bodyPr/>
                    <a:lstStyle/>
                    <a:p>
                      <a:endParaRPr lang="en-IN"/>
                    </a:p>
                  </a:txBody>
                  <a:tcPr/>
                </a:tc>
                <a:tc vMerge="1">
                  <a:txBody>
                    <a:bodyPr/>
                    <a:lstStyle/>
                    <a:p>
                      <a:endParaRPr lang="en-IN"/>
                    </a:p>
                  </a:txBody>
                  <a:tcPr/>
                </a:tc>
                <a:tc>
                  <a:txBody>
                    <a:bodyPr/>
                    <a:lstStyle/>
                    <a:p>
                      <a:pPr algn="ctr" fontAlgn="ctr"/>
                      <a: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RECONSTUCTIVE SURGERY PATIENT SUPPORT</a:t>
                      </a:r>
                      <a:b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Provides free reconstructive surgeries for children with deformities, burns, or accident-related injuries through </a:t>
                      </a:r>
                      <a:r>
                        <a:rPr lang="en-IN" sz="11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Aakar</a:t>
                      </a: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Asha Hospital, aiming to restore function and dignity. </a:t>
                      </a:r>
                      <a:endPar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Telangana</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Narsingh</a:t>
                      </a: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Swain Memorial Trust</a:t>
                      </a:r>
                    </a:p>
                  </a:txBody>
                  <a:tcPr marL="36000" marR="8467" marT="8467" marB="0" anchor="ctr">
                    <a:lnL w="6350" cap="flat" cmpd="sng" algn="ctr">
                      <a:solidFill>
                        <a:srgbClr val="000000"/>
                      </a:solidFill>
                      <a:prstDash val="solid"/>
                      <a:round/>
                      <a:headEnd type="none" w="med" len="med"/>
                      <a:tailEnd type="none" w="med" len="med"/>
                    </a:lnL>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82043318"/>
                  </a:ext>
                </a:extLst>
              </a:tr>
              <a:tr h="553377">
                <a:tc vMerge="1">
                  <a:txBody>
                    <a:bodyPr/>
                    <a:lstStyle/>
                    <a:p>
                      <a:endParaRPr lang="en-IN"/>
                    </a:p>
                  </a:txBody>
                  <a:tcPr/>
                </a:tc>
                <a:tc vMerge="1">
                  <a:txBody>
                    <a:bodyPr/>
                    <a:lstStyle/>
                    <a:p>
                      <a:endParaRPr lang="en-IN"/>
                    </a:p>
                  </a:txBody>
                  <a:tcPr/>
                </a:tc>
                <a:tc>
                  <a:txBody>
                    <a:bodyPr/>
                    <a:lstStyle/>
                    <a:p>
                      <a:pPr algn="ctr" fontAlgn="ctr"/>
                      <a: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NUTRITION SUPPORT TO UNDERPRIVILEDGED COMMUNITY </a:t>
                      </a:r>
                      <a:b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Nutritious Food made and distributed to underprivileged communities and students across </a:t>
                      </a:r>
                      <a:r>
                        <a:rPr lang="en-IN" sz="11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Yanam</a:t>
                      </a:r>
                      <a:endPar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err="1"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Yanam</a:t>
                      </a:r>
                      <a:r>
                        <a:rPr lang="en-IN" sz="1100" b="0" i="0" u="none" strike="noStrike"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 Puducherry</a:t>
                      </a:r>
                      <a:endPar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Yaanam</a:t>
                      </a: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Old Age Home</a:t>
                      </a:r>
                    </a:p>
                  </a:txBody>
                  <a:tcPr marL="36000" marR="8467" marT="8467" marB="0" anchor="ctr">
                    <a:lnL w="6350" cap="flat" cmpd="sng" algn="ctr">
                      <a:solidFill>
                        <a:srgbClr val="000000"/>
                      </a:solidFill>
                      <a:prstDash val="solid"/>
                      <a:round/>
                      <a:headEnd type="none" w="med" len="med"/>
                      <a:tailEnd type="none" w="med" len="med"/>
                    </a:lnL>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178504321"/>
                  </a:ext>
                </a:extLst>
              </a:tr>
            </a:tbl>
          </a:graphicData>
        </a:graphic>
      </p:graphicFrame>
    </p:spTree>
    <p:extLst>
      <p:ext uri="{BB962C8B-B14F-4D97-AF65-F5344CB8AC3E}">
        <p14:creationId xmlns:p14="http://schemas.microsoft.com/office/powerpoint/2010/main" val="2536252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59802521"/>
              </p:ext>
            </p:extLst>
          </p:nvPr>
        </p:nvGraphicFramePr>
        <p:xfrm>
          <a:off x="9114" y="28761"/>
          <a:ext cx="12182887" cy="6784574"/>
        </p:xfrm>
        <a:graphic>
          <a:graphicData uri="http://schemas.openxmlformats.org/drawingml/2006/table">
            <a:tbl>
              <a:tblPr/>
              <a:tblGrid>
                <a:gridCol w="806300">
                  <a:extLst>
                    <a:ext uri="{9D8B030D-6E8A-4147-A177-3AD203B41FA5}">
                      <a16:colId xmlns:a16="http://schemas.microsoft.com/office/drawing/2014/main" val="1757271866"/>
                    </a:ext>
                  </a:extLst>
                </a:gridCol>
                <a:gridCol w="864096">
                  <a:extLst>
                    <a:ext uri="{9D8B030D-6E8A-4147-A177-3AD203B41FA5}">
                      <a16:colId xmlns:a16="http://schemas.microsoft.com/office/drawing/2014/main" val="1335706985"/>
                    </a:ext>
                  </a:extLst>
                </a:gridCol>
                <a:gridCol w="5856651">
                  <a:extLst>
                    <a:ext uri="{9D8B030D-6E8A-4147-A177-3AD203B41FA5}">
                      <a16:colId xmlns:a16="http://schemas.microsoft.com/office/drawing/2014/main" val="191111369"/>
                    </a:ext>
                  </a:extLst>
                </a:gridCol>
                <a:gridCol w="768085">
                  <a:extLst>
                    <a:ext uri="{9D8B030D-6E8A-4147-A177-3AD203B41FA5}">
                      <a16:colId xmlns:a16="http://schemas.microsoft.com/office/drawing/2014/main" val="1230694212"/>
                    </a:ext>
                  </a:extLst>
                </a:gridCol>
                <a:gridCol w="1536171">
                  <a:extLst>
                    <a:ext uri="{9D8B030D-6E8A-4147-A177-3AD203B41FA5}">
                      <a16:colId xmlns:a16="http://schemas.microsoft.com/office/drawing/2014/main" val="2932327953"/>
                    </a:ext>
                  </a:extLst>
                </a:gridCol>
                <a:gridCol w="672075">
                  <a:extLst>
                    <a:ext uri="{9D8B030D-6E8A-4147-A177-3AD203B41FA5}">
                      <a16:colId xmlns:a16="http://schemas.microsoft.com/office/drawing/2014/main" val="3221067"/>
                    </a:ext>
                  </a:extLst>
                </a:gridCol>
                <a:gridCol w="768085">
                  <a:extLst>
                    <a:ext uri="{9D8B030D-6E8A-4147-A177-3AD203B41FA5}">
                      <a16:colId xmlns:a16="http://schemas.microsoft.com/office/drawing/2014/main" val="2862759641"/>
                    </a:ext>
                  </a:extLst>
                </a:gridCol>
                <a:gridCol w="911424">
                  <a:extLst>
                    <a:ext uri="{9D8B030D-6E8A-4147-A177-3AD203B41FA5}">
                      <a16:colId xmlns:a16="http://schemas.microsoft.com/office/drawing/2014/main" val="457409291"/>
                    </a:ext>
                  </a:extLst>
                </a:gridCol>
              </a:tblGrid>
              <a:tr h="1901605">
                <a:tc>
                  <a:txBody>
                    <a:bodyPr/>
                    <a:lstStyle/>
                    <a:p>
                      <a:pPr algn="ctr" rtl="0" fontAlgn="ctr"/>
                      <a:r>
                        <a:rPr lang="en-IN" sz="1100" b="1" i="0" u="none" strike="noStrike">
                          <a:solidFill>
                            <a:srgbClr val="000000"/>
                          </a:solidFill>
                          <a:effectLst/>
                          <a:latin typeface="Calibri" panose="020F0502020204030204" pitchFamily="34" charset="0"/>
                        </a:rPr>
                        <a:t>CSR thematic areas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100" b="1" i="0" u="none" strike="noStrike">
                          <a:solidFill>
                            <a:srgbClr val="000000"/>
                          </a:solidFill>
                          <a:effectLst/>
                          <a:latin typeface="Calibri" panose="020F0502020204030204" pitchFamily="34" charset="0"/>
                        </a:rPr>
                        <a:t>Sector in which project is covered (As per Schedule VII of the Act)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dirty="0">
                          <a:solidFill>
                            <a:srgbClr val="000000"/>
                          </a:solidFill>
                          <a:effectLst/>
                          <a:latin typeface="Calibri" panose="020F0502020204030204" pitchFamily="34" charset="0"/>
                        </a:rPr>
                        <a:t>Project name and description </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rPr>
                        <a:t>State</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100" b="1" i="0" u="none" strike="noStrike" dirty="0">
                          <a:solidFill>
                            <a:srgbClr val="000000"/>
                          </a:solidFill>
                          <a:effectLst/>
                          <a:latin typeface="Calibri" panose="020F0502020204030204" pitchFamily="34" charset="0"/>
                        </a:rPr>
                        <a:t>Project Execution</a:t>
                      </a:r>
                      <a:br>
                        <a:rPr lang="en-US" sz="1100" b="1" i="0" u="none" strike="noStrike" dirty="0">
                          <a:solidFill>
                            <a:srgbClr val="000000"/>
                          </a:solidFill>
                          <a:effectLst/>
                          <a:latin typeface="Calibri" panose="020F0502020204030204" pitchFamily="34" charset="0"/>
                        </a:rPr>
                      </a:br>
                      <a:r>
                        <a:rPr lang="en-US" sz="1100" b="1" i="0" u="none" strike="noStrike" dirty="0">
                          <a:solidFill>
                            <a:srgbClr val="000000"/>
                          </a:solidFill>
                          <a:effectLst/>
                          <a:latin typeface="Calibri" panose="020F0502020204030204" pitchFamily="34" charset="0"/>
                        </a:rPr>
                        <a:t>(1) Direct / </a:t>
                      </a:r>
                      <a:r>
                        <a:rPr lang="en-US" sz="1100" b="1" i="0" u="none" strike="noStrike" dirty="0" smtClean="0">
                          <a:solidFill>
                            <a:srgbClr val="000000"/>
                          </a:solidFill>
                          <a:effectLst/>
                          <a:latin typeface="Calibri" panose="020F0502020204030204" pitchFamily="34" charset="0"/>
                        </a:rPr>
                        <a:t>(2) </a:t>
                      </a:r>
                      <a:r>
                        <a:rPr lang="en-US" sz="1100" b="1" i="0" u="none" strike="noStrike" dirty="0">
                          <a:solidFill>
                            <a:srgbClr val="000000"/>
                          </a:solidFill>
                          <a:effectLst/>
                          <a:latin typeface="Calibri" panose="020F0502020204030204" pitchFamily="34" charset="0"/>
                        </a:rPr>
                        <a:t>Implementing agency with name</a:t>
                      </a:r>
                      <a:br>
                        <a:rPr lang="en-US" sz="1100" b="1" i="0" u="none" strike="noStrike" dirty="0">
                          <a:solidFill>
                            <a:srgbClr val="000000"/>
                          </a:solidFill>
                          <a:effectLst/>
                          <a:latin typeface="Calibri" panose="020F0502020204030204" pitchFamily="34" charset="0"/>
                        </a:rPr>
                      </a:br>
                      <a:r>
                        <a:rPr lang="en-US" sz="1100" b="1" i="0" u="none" strike="noStrike" dirty="0">
                          <a:solidFill>
                            <a:srgbClr val="000000"/>
                          </a:solidFill>
                          <a:effectLst/>
                          <a:latin typeface="Calibri" panose="020F0502020204030204" pitchFamily="34" charset="0"/>
                        </a:rPr>
                        <a:t>(</a:t>
                      </a:r>
                      <a:r>
                        <a:rPr lang="en-US" sz="1100" b="0" i="0" u="none" strike="noStrike" dirty="0">
                          <a:solidFill>
                            <a:srgbClr val="000000"/>
                          </a:solidFill>
                          <a:effectLst/>
                          <a:latin typeface="Calibri" panose="020F0502020204030204" pitchFamily="34" charset="0"/>
                        </a:rPr>
                        <a:t>Modalities of fund utilization</a:t>
                      </a:r>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The funds will be provided to implementing agency as per the agreed terms and deliverables; or spent directly as per the need)</a:t>
                      </a:r>
                      <a:endParaRPr lang="en-US" sz="1100" b="1" i="0" u="none" strike="noStrike" dirty="0">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dirty="0">
                          <a:solidFill>
                            <a:srgbClr val="000000"/>
                          </a:solidFill>
                          <a:effectLst/>
                          <a:latin typeface="Calibri" panose="020F0502020204030204" pitchFamily="34" charset="0"/>
                        </a:rPr>
                        <a:t>Implementation schedules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rPr>
                        <a:t>Monitoring and reporting mechanism</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rPr>
                        <a:t>Impact Assessment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412905615"/>
                  </a:ext>
                </a:extLst>
              </a:tr>
              <a:tr h="519845">
                <a:tc rowSpan="9">
                  <a:txBody>
                    <a:bodyPr/>
                    <a:lstStyle/>
                    <a:p>
                      <a:pPr algn="ctr" rtl="0" fontAlgn="ctr"/>
                      <a:r>
                        <a:rPr lang="en-IN" sz="1100" b="0" i="0" u="none" strike="noStrike" dirty="0">
                          <a:solidFill>
                            <a:srgbClr val="000000"/>
                          </a:solidFill>
                          <a:effectLst/>
                          <a:latin typeface="Calibri" panose="020F0502020204030204" pitchFamily="34" charset="0"/>
                        </a:rPr>
                        <a:t>Skilling and Livelihood</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9">
                  <a:txBody>
                    <a:bodyPr/>
                    <a:lstStyle/>
                    <a:p>
                      <a:pPr algn="ctr" rtl="0" fontAlgn="ctr"/>
                      <a:r>
                        <a:rPr lang="en-IN" sz="1100" b="0" i="0" u="none" strike="noStrike" dirty="0">
                          <a:solidFill>
                            <a:srgbClr val="000000"/>
                          </a:solidFill>
                          <a:effectLst/>
                          <a:latin typeface="Calibri" panose="020F0502020204030204" pitchFamily="34" charset="0"/>
                        </a:rPr>
                        <a:t>Item (ii) - Livelihood Enhancement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100" b="1" i="0" u="none" strike="noStrike" dirty="0">
                          <a:solidFill>
                            <a:srgbClr val="000000"/>
                          </a:solidFill>
                          <a:effectLst/>
                          <a:latin typeface="Calibri" panose="020F0502020204030204" pitchFamily="34" charset="0"/>
                        </a:rPr>
                        <a:t>YOUTH SKILLING</a:t>
                      </a:r>
                      <a:r>
                        <a:rPr lang="en-US" sz="1100" b="0" i="0" u="none" strike="noStrike" dirty="0">
                          <a:solidFill>
                            <a:srgbClr val="000000"/>
                          </a:solidFill>
                          <a:effectLst/>
                          <a:latin typeface="Calibri" panose="020F0502020204030204" pitchFamily="34" charset="0"/>
                        </a:rPr>
                        <a:t/>
                      </a:r>
                      <a:br>
                        <a:rPr lang="en-US" sz="1100" b="0" i="0" u="none" strike="noStrike" dirty="0">
                          <a:solidFill>
                            <a:srgbClr val="000000"/>
                          </a:solidFill>
                          <a:effectLst/>
                          <a:latin typeface="Calibri" panose="020F0502020204030204" pitchFamily="34" charset="0"/>
                        </a:rPr>
                      </a:br>
                      <a:r>
                        <a:rPr lang="en-US" sz="1100" b="0" i="0" u="none" strike="noStrike" dirty="0" smtClean="0">
                          <a:solidFill>
                            <a:srgbClr val="000000"/>
                          </a:solidFill>
                          <a:effectLst/>
                          <a:latin typeface="Calibri" panose="020F0502020204030204" pitchFamily="34" charset="0"/>
                        </a:rPr>
                        <a:t>Quality training </a:t>
                      </a:r>
                      <a:r>
                        <a:rPr lang="en-US" sz="1100" b="0" i="0" u="none" strike="noStrike" dirty="0">
                          <a:solidFill>
                            <a:srgbClr val="000000"/>
                          </a:solidFill>
                          <a:effectLst/>
                          <a:latin typeface="Calibri" panose="020F0502020204030204" pitchFamily="34" charset="0"/>
                        </a:rPr>
                        <a:t>on ‘core employability </a:t>
                      </a:r>
                      <a:r>
                        <a:rPr lang="en-US" sz="1100" b="0" i="0" u="none" strike="noStrike" dirty="0" smtClean="0">
                          <a:solidFill>
                            <a:srgbClr val="000000"/>
                          </a:solidFill>
                          <a:effectLst/>
                          <a:latin typeface="Calibri" panose="020F0502020204030204" pitchFamily="34" charset="0"/>
                        </a:rPr>
                        <a:t>skills and technical skills’ </a:t>
                      </a:r>
                      <a:r>
                        <a:rPr lang="en-US" sz="1100" b="0" i="0" u="none" strike="noStrike" dirty="0">
                          <a:solidFill>
                            <a:srgbClr val="000000"/>
                          </a:solidFill>
                          <a:effectLst/>
                          <a:latin typeface="Calibri" panose="020F0502020204030204" pitchFamily="34" charset="0"/>
                        </a:rPr>
                        <a:t>to youth from low-income families and help them join quality entry level jobs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rtl="0" fontAlgn="ctr"/>
                      <a:r>
                        <a:rPr lang="en-IN" sz="1100" b="0" i="0" u="none" strike="noStrike">
                          <a:solidFill>
                            <a:srgbClr val="000000"/>
                          </a:solidFill>
                          <a:effectLst/>
                          <a:latin typeface="Calibri" panose="020F0502020204030204" pitchFamily="34" charset="0"/>
                        </a:rPr>
                        <a:t>PAN India </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l" rtl="0" fontAlgn="ctr"/>
                      <a:r>
                        <a:rPr lang="en-IN" sz="1100" b="0" i="0" u="none" strike="noStrike">
                          <a:solidFill>
                            <a:srgbClr val="000000"/>
                          </a:solidFill>
                          <a:effectLst/>
                          <a:latin typeface="Calibri" panose="020F0502020204030204" pitchFamily="34" charset="0"/>
                        </a:rPr>
                        <a:t>Dr. Reddy's Foundation</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9">
                  <a:txBody>
                    <a:bodyPr/>
                    <a:lstStyle/>
                    <a:p>
                      <a:pPr algn="ctr" rtl="0" fontAlgn="ctr"/>
                      <a:r>
                        <a:rPr lang="en-IN" sz="1100" b="0" i="0" u="none" strike="noStrike" dirty="0">
                          <a:solidFill>
                            <a:srgbClr val="000000"/>
                          </a:solidFill>
                          <a:effectLst/>
                          <a:latin typeface="Calibri" panose="020F0502020204030204" pitchFamily="34" charset="0"/>
                        </a:rPr>
                        <a:t>April 2026 - March 2027</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9">
                  <a:txBody>
                    <a:bodyPr/>
                    <a:lstStyle/>
                    <a:p>
                      <a:pPr algn="ctr" rtl="0" fontAlgn="ctr"/>
                      <a:r>
                        <a:rPr lang="en-US" sz="1100" b="0" i="0" u="none" strike="noStrike">
                          <a:solidFill>
                            <a:srgbClr val="000000"/>
                          </a:solidFill>
                          <a:effectLst/>
                          <a:latin typeface="Calibri" panose="020F0502020204030204" pitchFamily="34" charset="0"/>
                        </a:rPr>
                        <a:t>The projects will be monitored regularly by the CSR Committee. The committee shall update the Board on the progress of the projects.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9">
                  <a:txBody>
                    <a:bodyPr/>
                    <a:lstStyle/>
                    <a:p>
                      <a:pPr algn="ctr" rtl="0" fontAlgn="ctr"/>
                      <a:r>
                        <a:rPr lang="en-US" sz="1100" b="0" i="0" u="none" strike="noStrike">
                          <a:solidFill>
                            <a:srgbClr val="000000"/>
                          </a:solidFill>
                          <a:effectLst/>
                          <a:latin typeface="Calibri" panose="020F0502020204030204" pitchFamily="34" charset="0"/>
                        </a:rPr>
                        <a:t>The Need Assessment is undertaken as per the requirement. The Impact Assessment is applicable based on the project spend ,in lines with the provision in the Companies Act 2013 and rules made there under.</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977515"/>
                  </a:ext>
                </a:extLst>
              </a:tr>
              <a:tr h="618636">
                <a:tc vMerge="1">
                  <a:txBody>
                    <a:bodyPr/>
                    <a:lstStyle/>
                    <a:p>
                      <a:endParaRPr lang="en-IN"/>
                    </a:p>
                  </a:txBody>
                  <a:tcPr/>
                </a:tc>
                <a:tc vMerge="1">
                  <a:txBody>
                    <a:bodyPr/>
                    <a:lstStyle/>
                    <a:p>
                      <a:endParaRPr lang="en-IN"/>
                    </a:p>
                  </a:txBody>
                  <a:tcPr/>
                </a:tc>
                <a:tc>
                  <a:txBody>
                    <a:bodyPr/>
                    <a:lstStyle/>
                    <a:p>
                      <a:pPr algn="ctr" rtl="0" fontAlgn="ctr"/>
                      <a:r>
                        <a:rPr lang="en-US" sz="1100" b="1" i="0" u="none" strike="noStrike" dirty="0">
                          <a:solidFill>
                            <a:srgbClr val="000000"/>
                          </a:solidFill>
                          <a:effectLst/>
                          <a:latin typeface="Calibri" panose="020F0502020204030204" pitchFamily="34" charset="0"/>
                        </a:rPr>
                        <a:t>PWD SKILLING </a:t>
                      </a:r>
                      <a:br>
                        <a:rPr lang="en-US" sz="1100" b="1"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To mainstream </a:t>
                      </a:r>
                      <a:r>
                        <a:rPr lang="en-US" sz="1100" b="0" i="0" u="none" strike="noStrike" dirty="0" err="1">
                          <a:solidFill>
                            <a:srgbClr val="000000"/>
                          </a:solidFill>
                          <a:effectLst/>
                          <a:latin typeface="Calibri" panose="020F0502020204030204" pitchFamily="34" charset="0"/>
                        </a:rPr>
                        <a:t>PwD</a:t>
                      </a:r>
                      <a:r>
                        <a:rPr lang="en-US" sz="1100" b="0" i="0" u="none" strike="noStrike" dirty="0">
                          <a:solidFill>
                            <a:srgbClr val="000000"/>
                          </a:solidFill>
                          <a:effectLst/>
                          <a:latin typeface="Calibri" panose="020F0502020204030204" pitchFamily="34" charset="0"/>
                        </a:rPr>
                        <a:t> (Physical, Hard of Hearing, Speech and Hearing, Low Vision and Dwarfism Disabilities) in the workforce by </a:t>
                      </a:r>
                      <a:r>
                        <a:rPr lang="en-US" sz="1100" b="0" i="0" u="none" strike="noStrike" dirty="0" smtClean="0">
                          <a:solidFill>
                            <a:srgbClr val="000000"/>
                          </a:solidFill>
                          <a:effectLst/>
                          <a:latin typeface="Calibri" panose="020F0502020204030204" pitchFamily="34" charset="0"/>
                        </a:rPr>
                        <a:t>training </a:t>
                      </a:r>
                      <a:r>
                        <a:rPr lang="en-US" sz="1100" b="0" i="0" u="none" strike="noStrike" dirty="0">
                          <a:solidFill>
                            <a:srgbClr val="000000"/>
                          </a:solidFill>
                          <a:effectLst/>
                          <a:latin typeface="Calibri" panose="020F0502020204030204" pitchFamily="34" charset="0"/>
                        </a:rPr>
                        <a:t>on ‘core employability skills’ &amp; ‘Entrepreneurial skills’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352761806"/>
                  </a:ext>
                </a:extLst>
              </a:tr>
              <a:tr h="519845">
                <a:tc vMerge="1">
                  <a:txBody>
                    <a:bodyPr/>
                    <a:lstStyle/>
                    <a:p>
                      <a:endParaRPr lang="en-IN"/>
                    </a:p>
                  </a:txBody>
                  <a:tcPr/>
                </a:tc>
                <a:tc vMerge="1">
                  <a:txBody>
                    <a:bodyPr/>
                    <a:lstStyle/>
                    <a:p>
                      <a:endParaRPr lang="en-IN"/>
                    </a:p>
                  </a:txBody>
                  <a:tcPr/>
                </a:tc>
                <a:tc>
                  <a:txBody>
                    <a:bodyPr/>
                    <a:lstStyle/>
                    <a:p>
                      <a:pPr algn="ctr" rtl="0" fontAlgn="ctr"/>
                      <a:r>
                        <a:rPr lang="en-US" sz="1100" b="1" i="0" u="none" strike="noStrike" dirty="0">
                          <a:solidFill>
                            <a:srgbClr val="000000"/>
                          </a:solidFill>
                          <a:effectLst/>
                          <a:latin typeface="Calibri" panose="020F0502020204030204" pitchFamily="34" charset="0"/>
                        </a:rPr>
                        <a:t>HEALTHCARE SKILLING</a:t>
                      </a:r>
                      <a:br>
                        <a:rPr lang="en-US" sz="1100" b="1"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Quality training on ‘general duty assistant’ to youth from low income families and help them join corporate hospitals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2780765617"/>
                  </a:ext>
                </a:extLst>
              </a:tr>
              <a:tr h="519845">
                <a:tc vMerge="1">
                  <a:txBody>
                    <a:bodyPr/>
                    <a:lstStyle/>
                    <a:p>
                      <a:endParaRPr lang="en-IN"/>
                    </a:p>
                  </a:txBody>
                  <a:tcPr/>
                </a:tc>
                <a:tc vMerge="1">
                  <a:txBody>
                    <a:bodyPr/>
                    <a:lstStyle/>
                    <a:p>
                      <a:endParaRPr lang="en-IN"/>
                    </a:p>
                  </a:txBody>
                  <a:tcPr/>
                </a:tc>
                <a:tc>
                  <a:txBody>
                    <a:bodyPr/>
                    <a:lstStyle/>
                    <a:p>
                      <a:pPr algn="ctr" fontAlgn="b"/>
                      <a:r>
                        <a:rPr lang="en-US" sz="1100" b="1" i="0" u="none" strike="noStrike" dirty="0">
                          <a:solidFill>
                            <a:srgbClr val="000000"/>
                          </a:solidFill>
                          <a:effectLst/>
                          <a:latin typeface="Calibri" panose="020F0502020204030204" pitchFamily="34" charset="0"/>
                        </a:rPr>
                        <a:t>MAKING INTEGRATED TRANSFORMATION THROUGH RESOURCEFUL AGRICULTURE </a:t>
                      </a:r>
                      <a:r>
                        <a:rPr lang="en-US" sz="1100" b="0" i="0" u="none" strike="noStrike" dirty="0">
                          <a:solidFill>
                            <a:srgbClr val="000000"/>
                          </a:solidFill>
                          <a:effectLst/>
                          <a:latin typeface="Calibri" panose="020F0502020204030204" pitchFamily="34" charset="0"/>
                        </a:rPr>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Develop a ‘community owned platform’ of lead farmers at village level and help fellow farmers to adopt modern </a:t>
                      </a:r>
                      <a:r>
                        <a:rPr lang="en-US" sz="1100" b="0" i="0" u="none" strike="noStrike" dirty="0" err="1">
                          <a:solidFill>
                            <a:srgbClr val="000000"/>
                          </a:solidFill>
                          <a:effectLst/>
                          <a:latin typeface="Calibri" panose="020F0502020204030204" pitchFamily="34" charset="0"/>
                        </a:rPr>
                        <a:t>agri</a:t>
                      </a:r>
                      <a:r>
                        <a:rPr lang="en-US" sz="1100" b="0" i="0" u="none" strike="noStrike" dirty="0">
                          <a:solidFill>
                            <a:srgbClr val="000000"/>
                          </a:solidFill>
                          <a:effectLst/>
                          <a:latin typeface="Calibri" panose="020F0502020204030204" pitchFamily="34" charset="0"/>
                        </a:rPr>
                        <a:t>- practices and better market linkages </a:t>
                      </a:r>
                      <a:endParaRPr lang="en-US" sz="1100" b="1" i="0" u="none" strike="noStrike" dirty="0">
                        <a:solidFill>
                          <a:srgbClr val="000000"/>
                        </a:solidFill>
                        <a:effectLst/>
                        <a:latin typeface="Calibri" panose="020F0502020204030204" pitchFamily="34" charset="0"/>
                      </a:endParaRPr>
                    </a:p>
                  </a:txBody>
                  <a:tcPr marL="1685" marR="1685" marT="16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rPr>
                        <a:t>Bihar </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4135873745"/>
                  </a:ext>
                </a:extLst>
              </a:tr>
              <a:tr h="618636">
                <a:tc vMerge="1">
                  <a:txBody>
                    <a:bodyPr/>
                    <a:lstStyle/>
                    <a:p>
                      <a:endParaRPr lang="en-IN"/>
                    </a:p>
                  </a:txBody>
                  <a:tcPr/>
                </a:tc>
                <a:tc vMerge="1">
                  <a:txBody>
                    <a:bodyPr/>
                    <a:lstStyle/>
                    <a:p>
                      <a:endParaRPr lang="en-IN"/>
                    </a:p>
                  </a:txBody>
                  <a:tcPr/>
                </a:tc>
                <a:tc>
                  <a:txBody>
                    <a:bodyPr/>
                    <a:lstStyle/>
                    <a:p>
                      <a:pPr algn="ctr" fontAlgn="ctr"/>
                      <a:r>
                        <a:rPr lang="en-US" sz="1100" b="1" i="0" u="none" strike="noStrike" dirty="0">
                          <a:solidFill>
                            <a:srgbClr val="000000"/>
                          </a:solidFill>
                          <a:effectLst/>
                          <a:latin typeface="Calibri" panose="020F0502020204030204" pitchFamily="34" charset="0"/>
                        </a:rPr>
                        <a:t>FARMER LIVELIHOOD </a:t>
                      </a:r>
                      <a:br>
                        <a:rPr lang="en-US" sz="1100" b="1"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The initiative focuses on skilling small and marginal tribal farmers. A participatory approach is being used to enable adoption of sustainable Coffee &amp; Agroforestry farming </a:t>
                      </a:r>
                      <a:r>
                        <a:rPr lang="en-US" sz="1100" b="0" i="0" u="none" strike="noStrike" dirty="0" smtClean="0">
                          <a:solidFill>
                            <a:srgbClr val="000000"/>
                          </a:solidFill>
                          <a:effectLst/>
                          <a:latin typeface="Calibri" panose="020F0502020204030204" pitchFamily="34" charset="0"/>
                        </a:rPr>
                        <a:t>practices.</a:t>
                      </a:r>
                      <a:endParaRPr lang="en-US" sz="1100" b="1" i="0" u="none" strike="noStrike" dirty="0">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rPr>
                        <a:t>Andhra Pradesh</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err="1">
                          <a:solidFill>
                            <a:srgbClr val="000000"/>
                          </a:solidFill>
                          <a:effectLst/>
                          <a:latin typeface="Calibri" panose="020F0502020204030204" pitchFamily="34" charset="0"/>
                        </a:rPr>
                        <a:t>Naandi</a:t>
                      </a:r>
                      <a:r>
                        <a:rPr lang="en-IN" sz="1100" b="0" i="0" u="none" strike="noStrike" dirty="0">
                          <a:solidFill>
                            <a:srgbClr val="000000"/>
                          </a:solidFill>
                          <a:effectLst/>
                          <a:latin typeface="Calibri" panose="020F0502020204030204" pitchFamily="34" charset="0"/>
                        </a:rPr>
                        <a:t> Foundation</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859754148"/>
                  </a:ext>
                </a:extLst>
              </a:tr>
              <a:tr h="692565">
                <a:tc vMerge="1">
                  <a:txBody>
                    <a:bodyPr/>
                    <a:lstStyle/>
                    <a:p>
                      <a:endParaRPr lang="en-IN"/>
                    </a:p>
                  </a:txBody>
                  <a:tcPr/>
                </a:tc>
                <a:tc vMerge="1">
                  <a:txBody>
                    <a:bodyPr/>
                    <a:lstStyle/>
                    <a:p>
                      <a:endParaRPr lang="en-IN"/>
                    </a:p>
                  </a:txBody>
                  <a:tcPr/>
                </a:tc>
                <a:tc>
                  <a:txBody>
                    <a:bodyPr/>
                    <a:lstStyle/>
                    <a:p>
                      <a:pPr algn="ctr" fontAlgn="b"/>
                      <a:r>
                        <a:rPr lang="en-US" sz="1100" b="1" i="0" u="none" strike="noStrike" dirty="0">
                          <a:solidFill>
                            <a:srgbClr val="000000"/>
                          </a:solidFill>
                          <a:effectLst/>
                          <a:latin typeface="Calibri" panose="020F0502020204030204" pitchFamily="34" charset="0"/>
                        </a:rPr>
                        <a:t>SKILLING INITIATIVE </a:t>
                      </a:r>
                      <a:br>
                        <a:rPr lang="en-US" sz="1100" b="1"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To develop a full-fledged campus supported by specialized COEs. The world-class Institutes shall be purposefully developed with an objective to build talent for the pharmaceutical industry and that promote a culture of manufacturing and quality excellence</a:t>
                      </a:r>
                      <a:endParaRPr lang="en-US" sz="1100" b="1" i="0" u="none" strike="noStrike" dirty="0">
                        <a:solidFill>
                          <a:srgbClr val="000000"/>
                        </a:solidFill>
                        <a:effectLst/>
                        <a:latin typeface="Calibri" panose="020F0502020204030204" pitchFamily="34" charset="0"/>
                      </a:endParaRPr>
                    </a:p>
                  </a:txBody>
                  <a:tcPr marL="1685" marR="1685" marT="16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smtClean="0">
                          <a:solidFill>
                            <a:schemeClr val="tx1"/>
                          </a:solidFill>
                          <a:effectLst/>
                          <a:latin typeface="Calibri" panose="020F0502020204030204" pitchFamily="34" charset="0"/>
                        </a:rPr>
                        <a:t>Gujarat </a:t>
                      </a:r>
                      <a:endParaRPr lang="en-IN" sz="1100" b="0" i="0" u="none" strike="noStrike" dirty="0">
                        <a:solidFill>
                          <a:schemeClr val="tx1"/>
                        </a:solidFill>
                        <a:effectLst/>
                        <a:latin typeface="Calibri" panose="020F0502020204030204" pitchFamily="34" charset="0"/>
                      </a:endParaRP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r>
                        <a:rPr lang="en-IN" sz="1100" b="0" i="0" u="none" strike="noStrike" dirty="0">
                          <a:solidFill>
                            <a:srgbClr val="000000"/>
                          </a:solidFill>
                          <a:effectLst/>
                          <a:latin typeface="Calibri" panose="020F0502020204030204" pitchFamily="34" charset="0"/>
                        </a:rPr>
                        <a:t>PAGE Foundation</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353671991"/>
                  </a:ext>
                </a:extLst>
              </a:tr>
              <a:tr h="519845">
                <a:tc vMerge="1">
                  <a:txBody>
                    <a:bodyPr/>
                    <a:lstStyle/>
                    <a:p>
                      <a:endParaRPr lang="en-IN"/>
                    </a:p>
                  </a:txBody>
                  <a:tcPr/>
                </a:tc>
                <a:tc vMerge="1">
                  <a:txBody>
                    <a:bodyPr/>
                    <a:lstStyle/>
                    <a:p>
                      <a:endParaRPr lang="en-IN"/>
                    </a:p>
                  </a:txBody>
                  <a:tcPr/>
                </a:tc>
                <a:tc>
                  <a:txBody>
                    <a:bodyPr/>
                    <a:lstStyle/>
                    <a:p>
                      <a:pPr algn="ctr" rtl="0" fontAlgn="ctr"/>
                      <a:r>
                        <a:rPr lang="en-US" sz="1100" b="1" i="0" u="none" strike="noStrike" dirty="0">
                          <a:solidFill>
                            <a:srgbClr val="000000"/>
                          </a:solidFill>
                          <a:effectLst/>
                          <a:latin typeface="Calibri" panose="020F0502020204030204" pitchFamily="34" charset="0"/>
                        </a:rPr>
                        <a:t>YOUTH SKILLING</a:t>
                      </a:r>
                      <a:r>
                        <a:rPr lang="en-US" sz="1100" b="0" i="0" u="none" strike="noStrike" dirty="0">
                          <a:solidFill>
                            <a:srgbClr val="000000"/>
                          </a:solidFill>
                          <a:effectLst/>
                          <a:latin typeface="Calibri" panose="020F0502020204030204" pitchFamily="34" charset="0"/>
                        </a:rPr>
                        <a:t/>
                      </a:r>
                      <a:br>
                        <a:rPr lang="en-US" sz="1100" b="0" i="0" u="none" strike="noStrike" dirty="0">
                          <a:solidFill>
                            <a:srgbClr val="000000"/>
                          </a:solidFill>
                          <a:effectLst/>
                          <a:latin typeface="Calibri" panose="020F0502020204030204" pitchFamily="34" charset="0"/>
                        </a:rPr>
                      </a:br>
                      <a:r>
                        <a:rPr lang="en-US" sz="1100" b="0" i="0" u="none" strike="noStrike" dirty="0">
                          <a:solidFill>
                            <a:srgbClr val="000000"/>
                          </a:solidFill>
                          <a:effectLst/>
                          <a:latin typeface="Calibri" panose="020F0502020204030204" pitchFamily="34" charset="0"/>
                        </a:rPr>
                        <a:t>empowering youth from lower income background by providing green skilling in the sectors of S/ETP operations and Management, Solar Technology </a:t>
                      </a: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a:solidFill>
                            <a:srgbClr val="000000"/>
                          </a:solidFill>
                          <a:effectLst/>
                          <a:latin typeface="Calibri" panose="020F0502020204030204" pitchFamily="34" charset="0"/>
                        </a:rPr>
                        <a:t>Karnataka &amp; Telangana </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rPr>
                        <a:t>Centre for Sustainable Development</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3189599077"/>
                  </a:ext>
                </a:extLst>
              </a:tr>
              <a:tr h="174405">
                <a:tc vMerge="1">
                  <a:txBody>
                    <a:bodyPr/>
                    <a:lstStyle/>
                    <a:p>
                      <a:endParaRPr lang="en-IN"/>
                    </a:p>
                  </a:txBody>
                  <a:tcPr/>
                </a:tc>
                <a:tc vMerge="1">
                  <a:txBody>
                    <a:bodyPr/>
                    <a:lstStyle/>
                    <a:p>
                      <a:endParaRPr lang="en-IN"/>
                    </a:p>
                  </a:txBody>
                  <a:tcPr/>
                </a:tc>
                <a:tc>
                  <a:txBody>
                    <a:bodyPr/>
                    <a:lstStyle/>
                    <a:p>
                      <a:pPr algn="ctr" rtl="0" fontAlgn="ctr"/>
                      <a:r>
                        <a:rPr lang="en-IN" sz="1100" b="0" i="0" u="none" strike="noStrike" dirty="0">
                          <a:solidFill>
                            <a:srgbClr val="000000"/>
                          </a:solidFill>
                          <a:effectLst/>
                          <a:latin typeface="Calibri" panose="020F0502020204030204" pitchFamily="34" charset="0"/>
                        </a:rPr>
                        <a:t>PM Internship </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a:solidFill>
                            <a:srgbClr val="000000"/>
                          </a:solidFill>
                          <a:effectLst/>
                          <a:latin typeface="Calibri" panose="020F0502020204030204" pitchFamily="34" charset="0"/>
                        </a:rPr>
                        <a:t>PAN India </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a:solidFill>
                            <a:srgbClr val="000000"/>
                          </a:solidFill>
                          <a:effectLst/>
                          <a:latin typeface="Calibri" panose="020F0502020204030204" pitchFamily="34" charset="0"/>
                        </a:rPr>
                        <a:t> Direct </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3556693578"/>
                  </a:ext>
                </a:extLst>
              </a:tr>
              <a:tr h="699347">
                <a:tc vMerge="1">
                  <a:txBody>
                    <a:bodyPr/>
                    <a:lstStyle/>
                    <a:p>
                      <a:pPr algn="l" rtl="0" fontAlgn="ctr"/>
                      <a:endParaRPr lang="en-IN" sz="850" b="0" i="0" u="none" strike="noStrike" dirty="0">
                        <a:solidFill>
                          <a:srgbClr val="000000"/>
                        </a:solidFill>
                        <a:effectLst/>
                        <a:latin typeface="Calibri" panose="020F0502020204030204" pitchFamily="34" charset="0"/>
                      </a:endParaRPr>
                    </a:p>
                  </a:txBody>
                  <a:tcPr marL="1264" marR="1264" marT="12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rtl="0" fontAlgn="ctr"/>
                      <a:endParaRPr lang="en-IN" sz="850" b="0" i="0" u="none" strike="noStrike" dirty="0">
                        <a:solidFill>
                          <a:srgbClr val="000000"/>
                        </a:solidFill>
                        <a:effectLst/>
                        <a:latin typeface="Calibri" panose="020F0502020204030204" pitchFamily="34" charset="0"/>
                      </a:endParaRPr>
                    </a:p>
                  </a:txBody>
                  <a:tcPr marL="1264" marR="1264" marT="12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100" b="1" i="0" u="none" strike="noStrike" dirty="0">
                          <a:solidFill>
                            <a:srgbClr val="000000"/>
                          </a:solidFill>
                          <a:effectLst/>
                          <a:latin typeface="Calibri" panose="020F0502020204030204" pitchFamily="34" charset="0"/>
                        </a:rPr>
                        <a:t>IMPROVING ADOPTION ECOSYSTEM</a:t>
                      </a:r>
                      <a:r>
                        <a:rPr lang="en-IN" sz="1100" b="0" i="0" u="none" strike="noStrike" dirty="0">
                          <a:solidFill>
                            <a:srgbClr val="000000"/>
                          </a:solidFill>
                          <a:effectLst/>
                          <a:latin typeface="Calibri" panose="020F0502020204030204" pitchFamily="34" charset="0"/>
                        </a:rPr>
                        <a:t/>
                      </a:r>
                      <a:br>
                        <a:rPr lang="en-IN" sz="1100" b="0" i="0" u="none" strike="noStrike" dirty="0">
                          <a:solidFill>
                            <a:srgbClr val="000000"/>
                          </a:solidFill>
                          <a:effectLst/>
                          <a:latin typeface="Calibri" panose="020F0502020204030204" pitchFamily="34" charset="0"/>
                        </a:rPr>
                      </a:br>
                      <a:r>
                        <a:rPr lang="en-IN" sz="1100" b="0" i="0" u="none" strike="noStrike" dirty="0">
                          <a:solidFill>
                            <a:srgbClr val="000000"/>
                          </a:solidFill>
                          <a:effectLst/>
                          <a:latin typeface="Calibri" panose="020F0502020204030204" pitchFamily="34" charset="0"/>
                        </a:rPr>
                        <a:t>A programme aimed at digitising and updating child records across a state to improve visibility, streamline pre‑adoption processes, and ensure children are quickly and accurately identified for adoption. The programme will Include training and stakeholder engagement. </a:t>
                      </a:r>
                      <a:endParaRPr lang="en-IN" sz="1100" b="1" i="0" u="none" strike="noStrike" dirty="0">
                        <a:solidFill>
                          <a:srgbClr val="000000"/>
                        </a:solidFill>
                        <a:effectLst/>
                        <a:latin typeface="Calibri" panose="020F0502020204030204" pitchFamily="34"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err="1">
                          <a:solidFill>
                            <a:srgbClr val="000000"/>
                          </a:solidFill>
                          <a:effectLst/>
                          <a:latin typeface="Calibri" panose="020F0502020204030204" pitchFamily="34" charset="0"/>
                        </a:rPr>
                        <a:t>Maharastra</a:t>
                      </a:r>
                      <a:r>
                        <a:rPr lang="en-IN" sz="1100" b="0" i="0" u="none" strike="noStrike" dirty="0">
                          <a:solidFill>
                            <a:srgbClr val="000000"/>
                          </a:solidFill>
                          <a:effectLst/>
                          <a:latin typeface="Calibri" panose="020F0502020204030204" pitchFamily="34" charset="0"/>
                        </a:rPr>
                        <a:t> </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rPr>
                        <a:t>Child Welfare and action Foundation</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627213531"/>
                  </a:ext>
                </a:extLst>
              </a:tr>
            </a:tbl>
          </a:graphicData>
        </a:graphic>
      </p:graphicFrame>
    </p:spTree>
    <p:extLst>
      <p:ext uri="{BB962C8B-B14F-4D97-AF65-F5344CB8AC3E}">
        <p14:creationId xmlns:p14="http://schemas.microsoft.com/office/powerpoint/2010/main" val="777997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696830257"/>
              </p:ext>
            </p:extLst>
          </p:nvPr>
        </p:nvGraphicFramePr>
        <p:xfrm>
          <a:off x="239349" y="836712"/>
          <a:ext cx="11713298" cy="5012250"/>
        </p:xfrm>
        <a:graphic>
          <a:graphicData uri="http://schemas.openxmlformats.org/drawingml/2006/table">
            <a:tbl>
              <a:tblPr/>
              <a:tblGrid>
                <a:gridCol w="775221">
                  <a:extLst>
                    <a:ext uri="{9D8B030D-6E8A-4147-A177-3AD203B41FA5}">
                      <a16:colId xmlns:a16="http://schemas.microsoft.com/office/drawing/2014/main" val="1757271866"/>
                    </a:ext>
                  </a:extLst>
                </a:gridCol>
                <a:gridCol w="923100">
                  <a:extLst>
                    <a:ext uri="{9D8B030D-6E8A-4147-A177-3AD203B41FA5}">
                      <a16:colId xmlns:a16="http://schemas.microsoft.com/office/drawing/2014/main" val="1335706985"/>
                    </a:ext>
                  </a:extLst>
                </a:gridCol>
                <a:gridCol w="5118436">
                  <a:extLst>
                    <a:ext uri="{9D8B030D-6E8A-4147-A177-3AD203B41FA5}">
                      <a16:colId xmlns:a16="http://schemas.microsoft.com/office/drawing/2014/main" val="191111369"/>
                    </a:ext>
                  </a:extLst>
                </a:gridCol>
                <a:gridCol w="1158640">
                  <a:extLst>
                    <a:ext uri="{9D8B030D-6E8A-4147-A177-3AD203B41FA5}">
                      <a16:colId xmlns:a16="http://schemas.microsoft.com/office/drawing/2014/main" val="1230694212"/>
                    </a:ext>
                  </a:extLst>
                </a:gridCol>
                <a:gridCol w="1476960">
                  <a:extLst>
                    <a:ext uri="{9D8B030D-6E8A-4147-A177-3AD203B41FA5}">
                      <a16:colId xmlns:a16="http://schemas.microsoft.com/office/drawing/2014/main" val="2932327953"/>
                    </a:ext>
                  </a:extLst>
                </a:gridCol>
                <a:gridCol w="646169">
                  <a:extLst>
                    <a:ext uri="{9D8B030D-6E8A-4147-A177-3AD203B41FA5}">
                      <a16:colId xmlns:a16="http://schemas.microsoft.com/office/drawing/2014/main" val="3221067"/>
                    </a:ext>
                  </a:extLst>
                </a:gridCol>
                <a:gridCol w="738479">
                  <a:extLst>
                    <a:ext uri="{9D8B030D-6E8A-4147-A177-3AD203B41FA5}">
                      <a16:colId xmlns:a16="http://schemas.microsoft.com/office/drawing/2014/main" val="2862759641"/>
                    </a:ext>
                  </a:extLst>
                </a:gridCol>
                <a:gridCol w="876293">
                  <a:extLst>
                    <a:ext uri="{9D8B030D-6E8A-4147-A177-3AD203B41FA5}">
                      <a16:colId xmlns:a16="http://schemas.microsoft.com/office/drawing/2014/main" val="457409291"/>
                    </a:ext>
                  </a:extLst>
                </a:gridCol>
              </a:tblGrid>
              <a:tr h="2074325">
                <a:tc>
                  <a:txBody>
                    <a:bodyPr/>
                    <a:lstStyle/>
                    <a:p>
                      <a:pPr algn="ctr" rtl="0" fontAlgn="ctr"/>
                      <a:r>
                        <a:rPr lang="en-IN" sz="11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CSR thematic areas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1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Sector in which project is covered (As per Schedule VII of the Act)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Project name and description </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State</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Project Execution</a:t>
                      </a:r>
                      <a:br>
                        <a:rPr lang="en-US"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US"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 Direct / </a:t>
                      </a:r>
                      <a:r>
                        <a:rPr lang="en-US" sz="1100" b="1" i="0" u="none" strike="noStrike"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(2) </a:t>
                      </a:r>
                      <a:r>
                        <a:rPr lang="en-US"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Implementing agency with name</a:t>
                      </a:r>
                      <a:br>
                        <a:rPr lang="en-US"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US"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en-US"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Modalities of fund utilization</a:t>
                      </a:r>
                      <a:r>
                        <a:rPr lang="en-US"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funds will be provided to implementing agency as per the agreed terms and deliverables; or spent directly as per the need)</a:t>
                      </a:r>
                      <a:endParaRPr lang="en-US"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Implementation schedules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Monitoring and reporting mechanism</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1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Impact Assessment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412905615"/>
                  </a:ext>
                </a:extLst>
              </a:tr>
              <a:tr h="865285">
                <a:tc rowSpan="2">
                  <a:txBody>
                    <a:bodyPr/>
                    <a:lstStyle/>
                    <a:p>
                      <a:pPr algn="l" rtl="0" fontAlgn="ct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Environment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rtl="0" fontAlgn="ct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Item (iv) - Environmental Sustainability</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endParaRPr lang="en-US" sz="1100" b="1" i="0" u="none" strike="noStrike"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ctr" rtl="0" fontAlgn="ctr"/>
                      <a:r>
                        <a:rPr lang="en-US" sz="1100" b="1" i="0" u="none" strike="noStrike"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ACTION </a:t>
                      </a:r>
                      <a:r>
                        <a:rPr lang="en-US"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 CLIMATE &amp; ENVIRONMENT</a:t>
                      </a:r>
                      <a:r>
                        <a:rPr lang="en-US"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r>
                      <a:br>
                        <a:rPr lang="en-US"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US"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Regenerative agriculture practices to improve farmers’ income, and reduce carbon and water footprints</a:t>
                      </a:r>
                      <a:br>
                        <a:rPr lang="en-US"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endParaRPr lang="en-US"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Andhra Pradesh ,</a:t>
                      </a:r>
                      <a:r>
                        <a:rPr lang="en-IN" sz="1100" b="0" i="0" u="none" strike="noStrike"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Telangana,</a:t>
                      </a:r>
                      <a:r>
                        <a:rPr lang="en-IN" sz="1100" b="0" i="0" u="none" strike="noStrike" baseline="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 Madhya Pradesh, UP, Gujarat</a:t>
                      </a:r>
                      <a:r>
                        <a:rPr lang="en-IN" sz="1100" b="0" i="0" u="none" strike="noStrike"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and </a:t>
                      </a:r>
                      <a:r>
                        <a:rPr lang="en-IN" sz="11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Baddi</a:t>
                      </a:r>
                      <a:endPar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72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Dr.</a:t>
                      </a: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Reddy's Foundation</a:t>
                      </a:r>
                    </a:p>
                  </a:txBody>
                  <a:tcPr marL="36000"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rtl="0" fontAlgn="ct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April 2026 - March 2027</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rtl="0" fontAlgn="ctr"/>
                      <a:r>
                        <a:rPr lang="en-US"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projects will be monitored regularly by the CSR Committee. The committee shall update the Board on the progress of the projects.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rtl="0" fontAlgn="ctr"/>
                      <a:r>
                        <a:rPr lang="en-US"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Need Assessment is undertaken as per the requirement. The Impact Assessment is applicable based on the project spend ,in lines with the provision in the Companies Act 2013 and rules made there under.</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7213531"/>
                  </a:ext>
                </a:extLst>
              </a:tr>
              <a:tr h="2072640">
                <a:tc vMerge="1">
                  <a:txBody>
                    <a:bodyPr/>
                    <a:lstStyle/>
                    <a:p>
                      <a:pPr algn="l" rtl="0" fontAlgn="ctr"/>
                      <a:endParaRPr lang="en-IN" sz="850" b="0" i="0" u="none" strike="noStrike" dirty="0">
                        <a:solidFill>
                          <a:srgbClr val="000000"/>
                        </a:solidFill>
                        <a:effectLst/>
                        <a:latin typeface="Calibri" panose="020F0502020204030204" pitchFamily="34" charset="0"/>
                      </a:endParaRPr>
                    </a:p>
                  </a:txBody>
                  <a:tcPr marL="1264" marR="1264" marT="12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rtl="0" fontAlgn="ctr"/>
                      <a:endParaRPr lang="en-IN" sz="850" b="0" i="0" u="none" strike="noStrike" dirty="0">
                        <a:solidFill>
                          <a:srgbClr val="000000"/>
                        </a:solidFill>
                        <a:effectLst/>
                        <a:latin typeface="Calibri" panose="020F0502020204030204" pitchFamily="34" charset="0"/>
                      </a:endParaRPr>
                    </a:p>
                  </a:txBody>
                  <a:tcPr marL="1264" marR="1264" marT="12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GARO GREEN SPINE</a:t>
                      </a: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r>
                      <a:b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Bring at least 300 ha of additional parcel of wildlife habitat and forest lands under protection as Village Reserve Forests, restore 20 Ha of degraded forest lands and undertake Carbon stock assessment. Provide unhindered movement of wildlife and undertake biodiversity assessment  and engage community through livelihood and training </a:t>
                      </a:r>
                      <a:endParaRPr lang="en-IN" sz="11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Meghalaya</a:t>
                      </a:r>
                    </a:p>
                  </a:txBody>
                  <a:tcPr marL="72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IN" sz="11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Wildlife Trust of India</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rtl="0" fontAlgn="ctr"/>
                      <a:endParaRPr lang="en-IN" sz="850" b="0" i="0" u="none" strike="noStrike" dirty="0">
                        <a:solidFill>
                          <a:srgbClr val="000000"/>
                        </a:solidFill>
                        <a:effectLst/>
                        <a:latin typeface="Calibri" panose="020F0502020204030204" pitchFamily="34" charset="0"/>
                      </a:endParaRPr>
                    </a:p>
                  </a:txBody>
                  <a:tcPr marL="1264" marR="1264" marT="12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rtl="0" fontAlgn="ctr"/>
                      <a:endParaRPr lang="en-US" sz="850" b="0" i="0" u="none" strike="noStrike" dirty="0">
                        <a:solidFill>
                          <a:srgbClr val="000000"/>
                        </a:solidFill>
                        <a:effectLst/>
                        <a:latin typeface="Calibri" panose="020F0502020204030204" pitchFamily="34" charset="0"/>
                      </a:endParaRPr>
                    </a:p>
                  </a:txBody>
                  <a:tcPr marL="1264" marR="1264" marT="12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rtl="0" fontAlgn="ctr"/>
                      <a:endParaRPr lang="en-US" sz="850" b="0" i="0" u="none" strike="noStrike" dirty="0">
                        <a:solidFill>
                          <a:srgbClr val="000000"/>
                        </a:solidFill>
                        <a:effectLst/>
                        <a:latin typeface="Calibri" panose="020F0502020204030204" pitchFamily="34" charset="0"/>
                      </a:endParaRPr>
                    </a:p>
                  </a:txBody>
                  <a:tcPr marL="1264" marR="1264" marT="12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9967264"/>
                  </a:ext>
                </a:extLst>
              </a:tr>
            </a:tbl>
          </a:graphicData>
        </a:graphic>
      </p:graphicFrame>
    </p:spTree>
    <p:extLst>
      <p:ext uri="{BB962C8B-B14F-4D97-AF65-F5344CB8AC3E}">
        <p14:creationId xmlns:p14="http://schemas.microsoft.com/office/powerpoint/2010/main" val="17433099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966666069"/>
              </p:ext>
            </p:extLst>
          </p:nvPr>
        </p:nvGraphicFramePr>
        <p:xfrm>
          <a:off x="143339" y="740701"/>
          <a:ext cx="11943536" cy="5333035"/>
        </p:xfrm>
        <a:graphic>
          <a:graphicData uri="http://schemas.openxmlformats.org/drawingml/2006/table">
            <a:tbl>
              <a:tblPr/>
              <a:tblGrid>
                <a:gridCol w="790459">
                  <a:extLst>
                    <a:ext uri="{9D8B030D-6E8A-4147-A177-3AD203B41FA5}">
                      <a16:colId xmlns:a16="http://schemas.microsoft.com/office/drawing/2014/main" val="1757271866"/>
                    </a:ext>
                  </a:extLst>
                </a:gridCol>
                <a:gridCol w="687916">
                  <a:extLst>
                    <a:ext uri="{9D8B030D-6E8A-4147-A177-3AD203B41FA5}">
                      <a16:colId xmlns:a16="http://schemas.microsoft.com/office/drawing/2014/main" val="1335706985"/>
                    </a:ext>
                  </a:extLst>
                </a:gridCol>
                <a:gridCol w="5845886">
                  <a:extLst>
                    <a:ext uri="{9D8B030D-6E8A-4147-A177-3AD203B41FA5}">
                      <a16:colId xmlns:a16="http://schemas.microsoft.com/office/drawing/2014/main" val="191111369"/>
                    </a:ext>
                  </a:extLst>
                </a:gridCol>
                <a:gridCol w="807901">
                  <a:extLst>
                    <a:ext uri="{9D8B030D-6E8A-4147-A177-3AD203B41FA5}">
                      <a16:colId xmlns:a16="http://schemas.microsoft.com/office/drawing/2014/main" val="1230694212"/>
                    </a:ext>
                  </a:extLst>
                </a:gridCol>
                <a:gridCol w="1505991">
                  <a:extLst>
                    <a:ext uri="{9D8B030D-6E8A-4147-A177-3AD203B41FA5}">
                      <a16:colId xmlns:a16="http://schemas.microsoft.com/office/drawing/2014/main" val="2932327953"/>
                    </a:ext>
                  </a:extLst>
                </a:gridCol>
                <a:gridCol w="658871">
                  <a:extLst>
                    <a:ext uri="{9D8B030D-6E8A-4147-A177-3AD203B41FA5}">
                      <a16:colId xmlns:a16="http://schemas.microsoft.com/office/drawing/2014/main" val="3221067"/>
                    </a:ext>
                  </a:extLst>
                </a:gridCol>
                <a:gridCol w="752995">
                  <a:extLst>
                    <a:ext uri="{9D8B030D-6E8A-4147-A177-3AD203B41FA5}">
                      <a16:colId xmlns:a16="http://schemas.microsoft.com/office/drawing/2014/main" val="2862759641"/>
                    </a:ext>
                  </a:extLst>
                </a:gridCol>
                <a:gridCol w="893517">
                  <a:extLst>
                    <a:ext uri="{9D8B030D-6E8A-4147-A177-3AD203B41FA5}">
                      <a16:colId xmlns:a16="http://schemas.microsoft.com/office/drawing/2014/main" val="457409291"/>
                    </a:ext>
                  </a:extLst>
                </a:gridCol>
              </a:tblGrid>
              <a:tr h="2222389">
                <a:tc>
                  <a:txBody>
                    <a:bodyPr/>
                    <a:lstStyle/>
                    <a:p>
                      <a:pPr algn="ctr" rtl="0" fontAlgn="ctr"/>
                      <a:r>
                        <a:rPr lang="en-IN" sz="1200" b="1" i="0" u="none" strike="noStrike" dirty="0">
                          <a:solidFill>
                            <a:srgbClr val="000000"/>
                          </a:solidFill>
                          <a:effectLst/>
                          <a:latin typeface="Calibri" panose="020F0502020204030204" pitchFamily="34" charset="0"/>
                        </a:rPr>
                        <a:t>CSR thematic areas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200" b="1" i="0" u="none" strike="noStrike">
                          <a:solidFill>
                            <a:srgbClr val="000000"/>
                          </a:solidFill>
                          <a:effectLst/>
                          <a:latin typeface="Calibri" panose="020F0502020204030204" pitchFamily="34" charset="0"/>
                        </a:rPr>
                        <a:t>Sector in which project is covered (As per Schedule VII of the Act)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dirty="0">
                          <a:solidFill>
                            <a:srgbClr val="000000"/>
                          </a:solidFill>
                          <a:effectLst/>
                          <a:latin typeface="Calibri" panose="020F0502020204030204" pitchFamily="34" charset="0"/>
                        </a:rPr>
                        <a:t>Project name and description </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dirty="0">
                          <a:solidFill>
                            <a:srgbClr val="000000"/>
                          </a:solidFill>
                          <a:effectLst/>
                          <a:latin typeface="Calibri" panose="020F0502020204030204" pitchFamily="34" charset="0"/>
                        </a:rPr>
                        <a:t>State</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US" sz="1200" b="1" i="0" u="none" strike="noStrike" dirty="0">
                          <a:solidFill>
                            <a:srgbClr val="000000"/>
                          </a:solidFill>
                          <a:effectLst/>
                          <a:latin typeface="Calibri" panose="020F0502020204030204" pitchFamily="34" charset="0"/>
                        </a:rPr>
                        <a:t>Project Execution</a:t>
                      </a:r>
                      <a:br>
                        <a:rPr lang="en-US" sz="1200" b="1" i="0" u="none" strike="noStrike" dirty="0">
                          <a:solidFill>
                            <a:srgbClr val="000000"/>
                          </a:solidFill>
                          <a:effectLst/>
                          <a:latin typeface="Calibri" panose="020F0502020204030204" pitchFamily="34" charset="0"/>
                        </a:rPr>
                      </a:br>
                      <a:r>
                        <a:rPr lang="en-US" sz="1200" b="1" i="0" u="none" strike="noStrike" dirty="0">
                          <a:solidFill>
                            <a:srgbClr val="000000"/>
                          </a:solidFill>
                          <a:effectLst/>
                          <a:latin typeface="Calibri" panose="020F0502020204030204" pitchFamily="34" charset="0"/>
                        </a:rPr>
                        <a:t>(1) Direct / </a:t>
                      </a:r>
                      <a:r>
                        <a:rPr lang="en-US" sz="1200" b="1" i="0" u="none" strike="noStrike" dirty="0" smtClean="0">
                          <a:solidFill>
                            <a:srgbClr val="000000"/>
                          </a:solidFill>
                          <a:effectLst/>
                          <a:latin typeface="Calibri" panose="020F0502020204030204" pitchFamily="34" charset="0"/>
                        </a:rPr>
                        <a:t>(2) </a:t>
                      </a:r>
                      <a:r>
                        <a:rPr lang="en-US" sz="1200" b="1" i="0" u="none" strike="noStrike" dirty="0">
                          <a:solidFill>
                            <a:srgbClr val="000000"/>
                          </a:solidFill>
                          <a:effectLst/>
                          <a:latin typeface="Calibri" panose="020F0502020204030204" pitchFamily="34" charset="0"/>
                        </a:rPr>
                        <a:t>Implementing agency with name</a:t>
                      </a:r>
                      <a:br>
                        <a:rPr lang="en-US" sz="1200" b="1" i="0" u="none" strike="noStrike" dirty="0">
                          <a:solidFill>
                            <a:srgbClr val="000000"/>
                          </a:solidFill>
                          <a:effectLst/>
                          <a:latin typeface="Calibri" panose="020F0502020204030204" pitchFamily="34" charset="0"/>
                        </a:rPr>
                      </a:br>
                      <a:r>
                        <a:rPr lang="en-US" sz="1200" b="1" i="0" u="none" strike="noStrike" dirty="0">
                          <a:solidFill>
                            <a:srgbClr val="000000"/>
                          </a:solidFill>
                          <a:effectLst/>
                          <a:latin typeface="Calibri" panose="020F0502020204030204" pitchFamily="34" charset="0"/>
                        </a:rPr>
                        <a:t>(</a:t>
                      </a:r>
                      <a:r>
                        <a:rPr lang="en-US" sz="1200" b="0" i="0" u="none" strike="noStrike" dirty="0">
                          <a:solidFill>
                            <a:srgbClr val="000000"/>
                          </a:solidFill>
                          <a:effectLst/>
                          <a:latin typeface="Calibri" panose="020F0502020204030204" pitchFamily="34" charset="0"/>
                        </a:rPr>
                        <a:t>Modalities of fund utilization</a:t>
                      </a:r>
                      <a:r>
                        <a:rPr lang="en-US" sz="1200" b="1" i="0" u="none" strike="noStrike" dirty="0">
                          <a:solidFill>
                            <a:srgbClr val="000000"/>
                          </a:solidFill>
                          <a:effectLst/>
                          <a:latin typeface="Calibri" panose="020F0502020204030204" pitchFamily="34" charset="0"/>
                        </a:rPr>
                        <a:t>: </a:t>
                      </a:r>
                      <a:r>
                        <a:rPr lang="en-US" sz="1200" b="0" i="0" u="none" strike="noStrike" dirty="0">
                          <a:solidFill>
                            <a:srgbClr val="000000"/>
                          </a:solidFill>
                          <a:effectLst/>
                          <a:latin typeface="Calibri" panose="020F0502020204030204" pitchFamily="34" charset="0"/>
                        </a:rPr>
                        <a:t>The funds will be provided to implementing agency as per the agreed terms and deliverables; or spent directly as per the need)</a:t>
                      </a:r>
                      <a:endParaRPr lang="en-US" sz="1200" b="1" i="0" u="none" strike="noStrike" dirty="0">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dirty="0">
                          <a:solidFill>
                            <a:srgbClr val="000000"/>
                          </a:solidFill>
                          <a:effectLst/>
                          <a:latin typeface="Calibri" panose="020F0502020204030204" pitchFamily="34" charset="0"/>
                        </a:rPr>
                        <a:t>Implementation schedules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a:solidFill>
                            <a:srgbClr val="000000"/>
                          </a:solidFill>
                          <a:effectLst/>
                          <a:latin typeface="Calibri" panose="020F0502020204030204" pitchFamily="34" charset="0"/>
                        </a:rPr>
                        <a:t>Monitoring and reporting mechanism</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tc>
                  <a:txBody>
                    <a:bodyPr/>
                    <a:lstStyle/>
                    <a:p>
                      <a:pPr algn="ctr" rtl="0" fontAlgn="ctr"/>
                      <a:r>
                        <a:rPr lang="en-IN" sz="1200" b="1" i="0" u="none" strike="noStrike">
                          <a:solidFill>
                            <a:srgbClr val="000000"/>
                          </a:solidFill>
                          <a:effectLst/>
                          <a:latin typeface="Calibri" panose="020F0502020204030204" pitchFamily="34" charset="0"/>
                        </a:rPr>
                        <a:t>Impact Assessment</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1412905615"/>
                  </a:ext>
                </a:extLst>
              </a:tr>
              <a:tr h="809396">
                <a:tc rowSpan="2">
                  <a:txBody>
                    <a:bodyPr/>
                    <a:lstStyle/>
                    <a:p>
                      <a:pPr algn="ctr" rtl="0" fontAlgn="ctr"/>
                      <a:r>
                        <a:rPr lang="en-IN" sz="1100" b="0" i="0" u="none" strike="noStrike" dirty="0">
                          <a:solidFill>
                            <a:srgbClr val="000000"/>
                          </a:solidFill>
                          <a:effectLst/>
                          <a:latin typeface="Calibri" panose="020F0502020204030204" pitchFamily="34" charset="0"/>
                        </a:rPr>
                        <a:t>Education</a:t>
                      </a: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rtl="0" fontAlgn="ctr"/>
                      <a:r>
                        <a:rPr lang="en-IN" sz="1100" b="0" i="0" u="none" strike="noStrike">
                          <a:solidFill>
                            <a:srgbClr val="000000"/>
                          </a:solidFill>
                          <a:effectLst/>
                          <a:latin typeface="Calibri" panose="020F0502020204030204" pitchFamily="34" charset="0"/>
                        </a:rPr>
                        <a:t>Item (ii) - Promoting Education</a:t>
                      </a: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100" b="1" i="0" u="none" strike="noStrike" dirty="0">
                          <a:solidFill>
                            <a:srgbClr val="000000"/>
                          </a:solidFill>
                          <a:effectLst/>
                          <a:latin typeface="Calibri" panose="020F0502020204030204" pitchFamily="34" charset="0"/>
                        </a:rPr>
                        <a:t>NAYANTA UNIVERSITY</a:t>
                      </a:r>
                      <a:r>
                        <a:rPr lang="en-IN" sz="1100" b="0" i="0" u="none" strike="noStrike" dirty="0">
                          <a:solidFill>
                            <a:srgbClr val="000000"/>
                          </a:solidFill>
                          <a:effectLst/>
                          <a:latin typeface="Calibri" panose="020F0502020204030204" pitchFamily="34" charset="0"/>
                        </a:rPr>
                        <a:t/>
                      </a:r>
                      <a:br>
                        <a:rPr lang="en-IN" sz="1100" b="0" i="0" u="none" strike="noStrike" dirty="0">
                          <a:solidFill>
                            <a:srgbClr val="000000"/>
                          </a:solidFill>
                          <a:effectLst/>
                          <a:latin typeface="Calibri" panose="020F0502020204030204" pitchFamily="34" charset="0"/>
                        </a:rPr>
                      </a:br>
                      <a:r>
                        <a:rPr lang="en-IN" sz="1100" b="0" i="0" u="none" strike="noStrike" dirty="0" smtClean="0">
                          <a:solidFill>
                            <a:srgbClr val="000000"/>
                          </a:solidFill>
                          <a:effectLst/>
                          <a:latin typeface="Calibri" panose="020F0502020204030204" pitchFamily="34" charset="0"/>
                        </a:rPr>
                        <a:t>Creating Holistic</a:t>
                      </a:r>
                      <a:r>
                        <a:rPr lang="en-IN" sz="1100" b="0" i="0" u="none" strike="noStrike" baseline="0" dirty="0" smtClean="0">
                          <a:solidFill>
                            <a:srgbClr val="000000"/>
                          </a:solidFill>
                          <a:effectLst/>
                          <a:latin typeface="Calibri" panose="020F0502020204030204" pitchFamily="34" charset="0"/>
                        </a:rPr>
                        <a:t> and Inclusive Learning Ecosystem</a:t>
                      </a:r>
                      <a:endParaRPr lang="en-IN" sz="1100" b="1" i="0" u="none" strike="noStrike" dirty="0">
                        <a:solidFill>
                          <a:srgbClr val="000000"/>
                        </a:solidFill>
                        <a:effectLst/>
                        <a:latin typeface="Calibri" panose="020F0502020204030204" pitchFamily="34"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IN" sz="1100" b="0" i="0" u="none" strike="noStrike" dirty="0" smtClean="0">
                          <a:solidFill>
                            <a:schemeClr val="tx1"/>
                          </a:solidFill>
                          <a:effectLst/>
                          <a:latin typeface="Calibri" panose="020F0502020204030204" pitchFamily="34" charset="0"/>
                        </a:rPr>
                        <a:t>Maharashtra </a:t>
                      </a:r>
                      <a:endParaRPr lang="en-IN" sz="1100" b="0" i="0" u="none" strike="noStrike" dirty="0">
                        <a:solidFill>
                          <a:schemeClr val="tx1"/>
                        </a:solidFill>
                        <a:effectLst/>
                        <a:latin typeface="Calibri" panose="020F0502020204030204" pitchFamily="34" charset="0"/>
                      </a:endParaRP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err="1">
                          <a:solidFill>
                            <a:srgbClr val="000000"/>
                          </a:solidFill>
                          <a:effectLst/>
                          <a:latin typeface="Calibri" panose="020F0502020204030204" pitchFamily="34" charset="0"/>
                        </a:rPr>
                        <a:t>Nayanta</a:t>
                      </a:r>
                      <a:r>
                        <a:rPr lang="en-IN" sz="1100" b="0" i="0" u="none" strike="noStrike" dirty="0">
                          <a:solidFill>
                            <a:srgbClr val="000000"/>
                          </a:solidFill>
                          <a:effectLst/>
                          <a:latin typeface="Calibri" panose="020F0502020204030204" pitchFamily="34" charset="0"/>
                        </a:rPr>
                        <a:t> Education Foundation </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rtl="0" fontAlgn="ctr"/>
                      <a:r>
                        <a:rPr lang="en-IN" sz="1200" b="0" i="0" u="none" strike="noStrike" dirty="0">
                          <a:solidFill>
                            <a:srgbClr val="000000"/>
                          </a:solidFill>
                          <a:effectLst/>
                          <a:latin typeface="Calibri" panose="020F0502020204030204" pitchFamily="34" charset="0"/>
                        </a:rPr>
                        <a:t>April 2026 - March 2027</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rtl="0" fontAlgn="ctr"/>
                      <a:r>
                        <a:rPr lang="en-US" sz="1200" b="0" i="0" u="none" strike="noStrike">
                          <a:solidFill>
                            <a:srgbClr val="000000"/>
                          </a:solidFill>
                          <a:effectLst/>
                          <a:latin typeface="Calibri" panose="020F0502020204030204" pitchFamily="34" charset="0"/>
                        </a:rPr>
                        <a:t>The projects will be monitored regularly by the CSR Committee. The committee shall update the Board on the progress of the projects.</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rtl="0" fontAlgn="ctr"/>
                      <a:r>
                        <a:rPr lang="en-US" sz="1200" b="0" i="0" u="none" strike="noStrike">
                          <a:solidFill>
                            <a:srgbClr val="000000"/>
                          </a:solidFill>
                          <a:effectLst/>
                          <a:latin typeface="Calibri" panose="020F0502020204030204" pitchFamily="34" charset="0"/>
                        </a:rPr>
                        <a:t>The Need Assessment is undertaken as per the requirement. The Impact Assessment is applicable based on the project spend ,in lines with the provision in the Companies Act 2013 and rules made there under.</a:t>
                      </a: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977515"/>
                  </a:ext>
                </a:extLst>
              </a:tr>
              <a:tr h="872067">
                <a:tc vMerge="1">
                  <a:txBody>
                    <a:bodyPr/>
                    <a:lstStyle/>
                    <a:p>
                      <a:endParaRPr lang="en-IN"/>
                    </a:p>
                  </a:txBody>
                  <a:tcPr/>
                </a:tc>
                <a:tc vMerge="1">
                  <a:txBody>
                    <a:bodyPr/>
                    <a:lstStyle/>
                    <a:p>
                      <a:endParaRPr lang="en-IN"/>
                    </a:p>
                  </a:txBody>
                  <a:tcPr/>
                </a:tc>
                <a:tc>
                  <a:txBody>
                    <a:bodyPr/>
                    <a:lstStyle/>
                    <a:p>
                      <a:pPr algn="ctr" fontAlgn="t"/>
                      <a:endParaRPr lang="en-IN" sz="1100" b="1" i="0" u="none" strike="noStrike" dirty="0" smtClean="0">
                        <a:solidFill>
                          <a:srgbClr val="000000"/>
                        </a:solidFill>
                        <a:effectLst/>
                        <a:latin typeface="Calibri" panose="020F0502020204030204" pitchFamily="34" charset="0"/>
                      </a:endParaRPr>
                    </a:p>
                    <a:p>
                      <a:pPr algn="ctr" fontAlgn="t"/>
                      <a:r>
                        <a:rPr lang="en-IN" sz="1100" b="1" i="0" u="none" strike="noStrike" dirty="0" smtClean="0">
                          <a:solidFill>
                            <a:srgbClr val="000000"/>
                          </a:solidFill>
                          <a:effectLst/>
                          <a:latin typeface="Calibri" panose="020F0502020204030204" pitchFamily="34" charset="0"/>
                        </a:rPr>
                        <a:t>ACUMEN ANGELS PROGRAM</a:t>
                      </a:r>
                      <a:br>
                        <a:rPr lang="en-IN" sz="1100" b="1" i="0" u="none" strike="noStrike" dirty="0" smtClean="0">
                          <a:solidFill>
                            <a:srgbClr val="000000"/>
                          </a:solidFill>
                          <a:effectLst/>
                          <a:latin typeface="Calibri" panose="020F0502020204030204" pitchFamily="34" charset="0"/>
                        </a:rPr>
                      </a:br>
                      <a:r>
                        <a:rPr lang="en-IN" sz="1100" b="0" i="0" u="none" strike="noStrike" dirty="0" smtClean="0">
                          <a:solidFill>
                            <a:srgbClr val="000000"/>
                          </a:solidFill>
                          <a:effectLst/>
                          <a:latin typeface="Calibri" panose="020F0502020204030204" pitchFamily="34" charset="0"/>
                        </a:rPr>
                        <a:t>Strengthens </a:t>
                      </a:r>
                      <a:r>
                        <a:rPr lang="en-IN" sz="1100" b="0" i="0" u="none" strike="noStrike" dirty="0">
                          <a:solidFill>
                            <a:srgbClr val="000000"/>
                          </a:solidFill>
                          <a:effectLst/>
                          <a:latin typeface="Calibri" panose="020F0502020204030204" pitchFamily="34" charset="0"/>
                        </a:rPr>
                        <a:t>organizational capacity for long-term sustainability and replication of successful models.</a:t>
                      </a:r>
                      <a:r>
                        <a:rPr lang="en-IN" sz="1100" b="1" i="0" u="none" strike="noStrike" dirty="0">
                          <a:solidFill>
                            <a:srgbClr val="000000"/>
                          </a:solidFill>
                          <a:effectLst/>
                          <a:latin typeface="Calibri" panose="020F0502020204030204" pitchFamily="34" charset="0"/>
                        </a:rPr>
                        <a:t> </a:t>
                      </a:r>
                      <a:br>
                        <a:rPr lang="en-IN" sz="1100" b="1" i="0" u="none" strike="noStrike" dirty="0">
                          <a:solidFill>
                            <a:srgbClr val="000000"/>
                          </a:solidFill>
                          <a:effectLst/>
                          <a:latin typeface="Calibri" panose="020F0502020204030204" pitchFamily="34" charset="0"/>
                        </a:rPr>
                      </a:br>
                      <a:endParaRPr lang="en-IN" sz="1100" b="1" i="0" u="none" strike="noStrike" dirty="0">
                        <a:solidFill>
                          <a:srgbClr val="000000"/>
                        </a:solidFill>
                        <a:effectLst/>
                        <a:latin typeface="Calibri" panose="020F0502020204030204" pitchFamily="34"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IN" sz="1100" b="0" i="0" u="none" strike="noStrike" dirty="0" smtClean="0">
                          <a:solidFill>
                            <a:srgbClr val="000000"/>
                          </a:solidFill>
                          <a:effectLst/>
                          <a:latin typeface="Calibri" panose="020F0502020204030204" pitchFamily="34" charset="0"/>
                        </a:rPr>
                        <a:t>Pan</a:t>
                      </a:r>
                      <a:r>
                        <a:rPr lang="en-IN" sz="1100" b="0" i="0" u="none" strike="noStrike" baseline="0" dirty="0" smtClean="0">
                          <a:solidFill>
                            <a:srgbClr val="000000"/>
                          </a:solidFill>
                          <a:effectLst/>
                          <a:latin typeface="Calibri" panose="020F0502020204030204" pitchFamily="34" charset="0"/>
                        </a:rPr>
                        <a:t> India</a:t>
                      </a:r>
                      <a:endParaRPr lang="en-IN" sz="1100" b="0" i="0" u="none" strike="noStrike" dirty="0">
                        <a:solidFill>
                          <a:srgbClr val="000000"/>
                        </a:solidFill>
                        <a:effectLst/>
                        <a:latin typeface="Calibri" panose="020F0502020204030204" pitchFamily="34" charset="0"/>
                      </a:endParaRPr>
                    </a:p>
                  </a:txBody>
                  <a:tcPr marL="36000" marR="8467" marT="8467"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algn="l" rtl="0" fontAlgn="ctr"/>
                      <a:r>
                        <a:rPr lang="en-IN" sz="1100" b="0" i="0" u="none" strike="noStrike" dirty="0">
                          <a:solidFill>
                            <a:srgbClr val="000000"/>
                          </a:solidFill>
                          <a:effectLst/>
                          <a:latin typeface="Calibri" panose="020F0502020204030204" pitchFamily="34" charset="0"/>
                        </a:rPr>
                        <a:t>Acumen Fellowship Trust</a:t>
                      </a:r>
                    </a:p>
                  </a:txBody>
                  <a:tcPr marL="36000" marR="8467" marT="8467" marB="0" anchor="ctr">
                    <a:lnT w="6350" cap="flat" cmpd="sng" algn="ctr">
                      <a:solidFill>
                        <a:srgbClr val="000000"/>
                      </a:solidFill>
                      <a:prstDash val="solid"/>
                      <a:round/>
                      <a:headEnd type="none" w="med" len="med"/>
                      <a:tailEnd type="none" w="med" len="med"/>
                    </a:lnT>
                  </a:tcPr>
                </a:tc>
                <a:tc vMerge="1">
                  <a:txBody>
                    <a:bodyPr/>
                    <a:lstStyle/>
                    <a:p>
                      <a:pPr algn="ctr" rtl="0" fontAlgn="ctr"/>
                      <a:endParaRPr lang="en-IN" sz="900" b="0" i="0" u="none" strike="noStrike" dirty="0">
                        <a:solidFill>
                          <a:srgbClr val="000000"/>
                        </a:solidFill>
                        <a:effectLst/>
                        <a:latin typeface="Calibri" panose="020F0502020204030204" pitchFamily="34" charset="0"/>
                      </a:endParaRPr>
                    </a:p>
                  </a:txBody>
                  <a:tcPr marL="1264" marR="1264" marT="1264"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352761806"/>
                  </a:ext>
                </a:extLst>
              </a:tr>
              <a:tr h="1429183">
                <a:tc>
                  <a:txBody>
                    <a:bodyPr/>
                    <a:lstStyle/>
                    <a:p>
                      <a:pPr algn="ctr" rtl="0" fontAlgn="ctr"/>
                      <a:r>
                        <a:rPr lang="en-IN" sz="1100" b="0" i="0" u="none" strike="noStrike" dirty="0">
                          <a:solidFill>
                            <a:srgbClr val="000000"/>
                          </a:solidFill>
                          <a:effectLst/>
                          <a:latin typeface="Calibri" panose="020F0502020204030204" pitchFamily="34" charset="0"/>
                        </a:rPr>
                        <a:t>Environment</a:t>
                      </a: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IN" sz="1100" b="0" i="0" u="none" strike="noStrike">
                          <a:solidFill>
                            <a:srgbClr val="000000"/>
                          </a:solidFill>
                          <a:effectLst/>
                          <a:latin typeface="Calibri" panose="020F0502020204030204" pitchFamily="34" charset="0"/>
                        </a:rPr>
                        <a:t>Item (iv) - Environmental Sustainability</a:t>
                      </a: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IN" sz="1100" b="1" i="0" u="none" strike="noStrike" dirty="0">
                          <a:solidFill>
                            <a:srgbClr val="000000"/>
                          </a:solidFill>
                          <a:effectLst/>
                          <a:latin typeface="Calibri" panose="020F0502020204030204" pitchFamily="34" charset="0"/>
                        </a:rPr>
                        <a:t>GRASSLAND MANAGEMENT IN NSTR</a:t>
                      </a:r>
                      <a:r>
                        <a:rPr lang="en-IN" sz="1100" b="0" i="0" u="none" strike="noStrike" dirty="0">
                          <a:solidFill>
                            <a:srgbClr val="000000"/>
                          </a:solidFill>
                          <a:effectLst/>
                          <a:latin typeface="Calibri" panose="020F0502020204030204" pitchFamily="34" charset="0"/>
                        </a:rPr>
                        <a:t/>
                      </a:r>
                      <a:br>
                        <a:rPr lang="en-IN" sz="1100" b="0" i="0" u="none" strike="noStrike" dirty="0">
                          <a:solidFill>
                            <a:srgbClr val="000000"/>
                          </a:solidFill>
                          <a:effectLst/>
                          <a:latin typeface="Calibri" panose="020F0502020204030204" pitchFamily="34" charset="0"/>
                        </a:rPr>
                      </a:br>
                      <a:r>
                        <a:rPr lang="en-IN" sz="1100" b="0" i="0" u="none" strike="noStrike" dirty="0">
                          <a:solidFill>
                            <a:srgbClr val="000000"/>
                          </a:solidFill>
                          <a:effectLst/>
                          <a:latin typeface="Calibri" panose="020F0502020204030204" pitchFamily="34" charset="0"/>
                        </a:rPr>
                        <a:t>Restore and safeguard ecological integrity in </a:t>
                      </a:r>
                      <a:r>
                        <a:rPr lang="en-IN" sz="1100" b="0" i="0" u="none" strike="noStrike" dirty="0" err="1">
                          <a:solidFill>
                            <a:srgbClr val="000000"/>
                          </a:solidFill>
                          <a:effectLst/>
                          <a:latin typeface="Calibri" panose="020F0502020204030204" pitchFamily="34" charset="0"/>
                        </a:rPr>
                        <a:t>Nagarjunasagar-Srisailam</a:t>
                      </a:r>
                      <a:r>
                        <a:rPr lang="en-IN" sz="1100" b="0" i="0" u="none" strike="noStrike" dirty="0">
                          <a:solidFill>
                            <a:srgbClr val="000000"/>
                          </a:solidFill>
                          <a:effectLst/>
                          <a:latin typeface="Calibri" panose="020F0502020204030204" pitchFamily="34" charset="0"/>
                        </a:rPr>
                        <a:t> Tiger Reserve (NSTR) and </a:t>
                      </a:r>
                      <a:r>
                        <a:rPr lang="en-IN" sz="1100" b="0" i="0" u="none" strike="noStrike" dirty="0" err="1">
                          <a:solidFill>
                            <a:srgbClr val="000000"/>
                          </a:solidFill>
                          <a:effectLst/>
                          <a:latin typeface="Calibri" panose="020F0502020204030204" pitchFamily="34" charset="0"/>
                        </a:rPr>
                        <a:t>Gudisa</a:t>
                      </a:r>
                      <a:r>
                        <a:rPr lang="en-IN" sz="1100" b="0" i="0" u="none" strike="noStrike" dirty="0">
                          <a:solidFill>
                            <a:srgbClr val="000000"/>
                          </a:solidFill>
                          <a:effectLst/>
                          <a:latin typeface="Calibri" panose="020F0502020204030204" pitchFamily="34" charset="0"/>
                        </a:rPr>
                        <a:t> grasslands while enhancing wildlife and livestock health, fostering tribal stewardship, and creating sustainable livelihoods for forest-edge communities </a:t>
                      </a:r>
                      <a:endParaRPr lang="en-IN" sz="1100" b="1" i="0" u="none" strike="noStrike" dirty="0">
                        <a:solidFill>
                          <a:srgbClr val="000000"/>
                        </a:solidFill>
                        <a:effectLst/>
                        <a:latin typeface="Calibri" panose="020F0502020204030204" pitchFamily="34" charset="0"/>
                      </a:endParaRPr>
                    </a:p>
                  </a:txBody>
                  <a:tcPr marL="8467"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IN" sz="1100" b="0" i="0" u="none" strike="noStrike" dirty="0">
                          <a:solidFill>
                            <a:srgbClr val="000000"/>
                          </a:solidFill>
                          <a:effectLst/>
                          <a:latin typeface="Calibri" panose="020F0502020204030204" pitchFamily="34" charset="0"/>
                        </a:rPr>
                        <a:t>Andhra Pradesh</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l" rtl="0" fontAlgn="ctr"/>
                      <a:r>
                        <a:rPr lang="en-IN" sz="1100" b="0" i="0" u="none" strike="noStrike" dirty="0">
                          <a:solidFill>
                            <a:srgbClr val="000000"/>
                          </a:solidFill>
                          <a:effectLst/>
                          <a:latin typeface="Calibri" panose="020F0502020204030204" pitchFamily="34" charset="0"/>
                        </a:rPr>
                        <a:t>World Wildlife Fund</a:t>
                      </a:r>
                    </a:p>
                  </a:txBody>
                  <a:tcPr marL="36000" marR="8467" marT="84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rtl="0" fontAlgn="ctr"/>
                      <a:r>
                        <a:rPr lang="en-IN" sz="1200" b="0" i="0" u="none" strike="noStrike" dirty="0" smtClean="0">
                          <a:solidFill>
                            <a:srgbClr val="000000"/>
                          </a:solidFill>
                          <a:effectLst/>
                          <a:latin typeface="Calibri" panose="020F0502020204030204" pitchFamily="34" charset="0"/>
                        </a:rPr>
                        <a:t>April 2026 - March 2028</a:t>
                      </a:r>
                      <a:endParaRPr lang="en-IN" sz="1200" b="0" i="0" u="none" strike="noStrike" dirty="0">
                        <a:solidFill>
                          <a:srgbClr val="000000"/>
                        </a:solidFill>
                        <a:effectLst/>
                        <a:latin typeface="Calibri" panose="020F0502020204030204" pitchFamily="34" charset="0"/>
                      </a:endParaRPr>
                    </a:p>
                  </a:txBody>
                  <a:tcPr marL="1685" marR="1685" marT="16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val="1859754148"/>
                  </a:ext>
                </a:extLst>
              </a:tr>
            </a:tbl>
          </a:graphicData>
        </a:graphic>
      </p:graphicFrame>
      <p:sp>
        <p:nvSpPr>
          <p:cNvPr id="2" name="Rectangle 1"/>
          <p:cNvSpPr/>
          <p:nvPr/>
        </p:nvSpPr>
        <p:spPr>
          <a:xfrm>
            <a:off x="38347" y="260648"/>
            <a:ext cx="8669183" cy="338554"/>
          </a:xfrm>
          <a:prstGeom prst="rect">
            <a:avLst/>
          </a:prstGeom>
        </p:spPr>
        <p:txBody>
          <a:bodyPr wrap="square">
            <a:spAutoFit/>
          </a:bodyPr>
          <a:lstStyle/>
          <a:p>
            <a:r>
              <a:rPr lang="en-IN" sz="1600" b="1" u="sng" dirty="0">
                <a:solidFill>
                  <a:srgbClr val="000000"/>
                </a:solidFill>
                <a:latin typeface="Calibri" panose="020F0502020204030204" pitchFamily="34" charset="0"/>
                <a:ea typeface="Calibri" panose="020F0502020204030204" pitchFamily="34" charset="0"/>
                <a:cs typeface="Calibri" panose="020F0502020204030204" pitchFamily="34" charset="0"/>
              </a:rPr>
              <a:t>Annual Action Plan for Ongoing Projects in FY26</a:t>
            </a:r>
            <a:r>
              <a:rPr lang="en-IN" sz="16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8484796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1685</Words>
  <Application>Microsoft Office PowerPoint</Application>
  <PresentationFormat>Widescreen</PresentationFormat>
  <Paragraphs>145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Annual Action Plan</vt:lpstr>
      <vt:lpstr>PowerPoint Presentation</vt:lpstr>
      <vt:lpstr>PowerPoint Presentation</vt:lpstr>
      <vt:lpstr>PowerPoint Presentation</vt:lpstr>
      <vt:lpstr>PowerPoint Presentation</vt:lpstr>
      <vt:lpstr>PowerPoint Presentation</vt:lpstr>
    </vt:vector>
  </TitlesOfParts>
  <Company>DRL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Venna Venkata Taruni Manaswitha</dc:creator>
  <cp:lastModifiedBy>Venna Venkata Taruni Manaswitha</cp:lastModifiedBy>
  <cp:revision>3</cp:revision>
  <dcterms:created xsi:type="dcterms:W3CDTF">2026-05-29T11:04:02Z</dcterms:created>
  <dcterms:modified xsi:type="dcterms:W3CDTF">2026-06-17T04:23:08Z</dcterms:modified>
</cp:coreProperties>
</file>